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</p:sldMasterIdLst>
  <p:notesMasterIdLst>
    <p:notesMasterId r:id="rId26"/>
  </p:notesMasterIdLst>
  <p:sldIdLst>
    <p:sldId id="261" r:id="rId2"/>
    <p:sldId id="280" r:id="rId3"/>
    <p:sldId id="279" r:id="rId4"/>
    <p:sldId id="273" r:id="rId5"/>
    <p:sldId id="274" r:id="rId6"/>
    <p:sldId id="275" r:id="rId7"/>
    <p:sldId id="278" r:id="rId8"/>
    <p:sldId id="256" r:id="rId9"/>
    <p:sldId id="257" r:id="rId10"/>
    <p:sldId id="259" r:id="rId11"/>
    <p:sldId id="258" r:id="rId12"/>
    <p:sldId id="262" r:id="rId13"/>
    <p:sldId id="260" r:id="rId14"/>
    <p:sldId id="263" r:id="rId15"/>
    <p:sldId id="267" r:id="rId16"/>
    <p:sldId id="268" r:id="rId17"/>
    <p:sldId id="277" r:id="rId18"/>
    <p:sldId id="281" r:id="rId19"/>
    <p:sldId id="282" r:id="rId20"/>
    <p:sldId id="283" r:id="rId21"/>
    <p:sldId id="286" r:id="rId22"/>
    <p:sldId id="285" r:id="rId23"/>
    <p:sldId id="287" r:id="rId24"/>
    <p:sldId id="284" r:id="rId2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82" userDrawn="1">
          <p15:clr>
            <a:srgbClr val="A4A3A4"/>
          </p15:clr>
        </p15:guide>
        <p15:guide id="2" pos="333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676" autoAdjust="0"/>
  </p:normalViewPr>
  <p:slideViewPr>
    <p:cSldViewPr showGuides="1">
      <p:cViewPr varScale="1">
        <p:scale>
          <a:sx n="100" d="100"/>
          <a:sy n="100" d="100"/>
        </p:scale>
        <p:origin x="1836" y="96"/>
      </p:cViewPr>
      <p:guideLst>
        <p:guide orient="horz" pos="482"/>
        <p:guide pos="333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A7CC38-2301-4500-9477-7A186AF59E4E}" type="datetimeFigureOut">
              <a:rPr lang="ko-KR" altLang="en-US" smtClean="0"/>
              <a:t>2024-02-21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B78B7-5C27-445F-991D-4C15BF1E0E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3034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B78B7-5C27-445F-991D-4C15BF1E0E4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9723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0" y="-979"/>
            <a:ext cx="9144000" cy="3527875"/>
            <a:chOff x="0" y="-979"/>
            <a:chExt cx="9144000" cy="3527875"/>
          </a:xfrm>
        </p:grpSpPr>
        <p:sp>
          <p:nvSpPr>
            <p:cNvPr id="8" name="직사각형 7"/>
            <p:cNvSpPr/>
            <p:nvPr userDrawn="1"/>
          </p:nvSpPr>
          <p:spPr>
            <a:xfrm>
              <a:off x="0" y="0"/>
              <a:ext cx="9144000" cy="3526896"/>
            </a:xfrm>
            <a:prstGeom prst="rect">
              <a:avLst/>
            </a:prstGeom>
            <a:solidFill>
              <a:srgbClr val="1AA5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직사각형 18"/>
            <p:cNvSpPr/>
            <p:nvPr userDrawn="1"/>
          </p:nvSpPr>
          <p:spPr>
            <a:xfrm>
              <a:off x="1143000" y="-2"/>
              <a:ext cx="8001000" cy="3526897"/>
            </a:xfrm>
            <a:custGeom>
              <a:avLst/>
              <a:gdLst>
                <a:gd name="connsiteX0" fmla="*/ 0 w 8001000"/>
                <a:gd name="connsiteY0" fmla="*/ 0 h 3526896"/>
                <a:gd name="connsiteX1" fmla="*/ 8001000 w 8001000"/>
                <a:gd name="connsiteY1" fmla="*/ 0 h 3526896"/>
                <a:gd name="connsiteX2" fmla="*/ 8001000 w 8001000"/>
                <a:gd name="connsiteY2" fmla="*/ 3526896 h 3526896"/>
                <a:gd name="connsiteX3" fmla="*/ 0 w 8001000"/>
                <a:gd name="connsiteY3" fmla="*/ 3526896 h 3526896"/>
                <a:gd name="connsiteX4" fmla="*/ 0 w 8001000"/>
                <a:gd name="connsiteY4" fmla="*/ 0 h 3526896"/>
                <a:gd name="connsiteX0" fmla="*/ 0 w 8001000"/>
                <a:gd name="connsiteY0" fmla="*/ 12700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5" fmla="*/ 0 w 8001000"/>
                <a:gd name="connsiteY5" fmla="*/ 12700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315495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315495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26896 h 3526896"/>
                <a:gd name="connsiteX1" fmla="*/ 2701257 w 8001000"/>
                <a:gd name="connsiteY1" fmla="*/ 259740 h 3526896"/>
                <a:gd name="connsiteX2" fmla="*/ 8001000 w 8001000"/>
                <a:gd name="connsiteY2" fmla="*/ 0 h 3526896"/>
                <a:gd name="connsiteX3" fmla="*/ 8001000 w 8001000"/>
                <a:gd name="connsiteY3" fmla="*/ 3526896 h 3526896"/>
                <a:gd name="connsiteX4" fmla="*/ 0 w 8001000"/>
                <a:gd name="connsiteY4" fmla="*/ 3526896 h 3526896"/>
                <a:gd name="connsiteX0" fmla="*/ 0 w 8001000"/>
                <a:gd name="connsiteY0" fmla="*/ 3544376 h 3544376"/>
                <a:gd name="connsiteX1" fmla="*/ 2820319 w 8001000"/>
                <a:gd name="connsiteY1" fmla="*/ 0 h 3544376"/>
                <a:gd name="connsiteX2" fmla="*/ 8001000 w 8001000"/>
                <a:gd name="connsiteY2" fmla="*/ 17480 h 3544376"/>
                <a:gd name="connsiteX3" fmla="*/ 8001000 w 8001000"/>
                <a:gd name="connsiteY3" fmla="*/ 3544376 h 3544376"/>
                <a:gd name="connsiteX4" fmla="*/ 0 w 8001000"/>
                <a:gd name="connsiteY4" fmla="*/ 3544376 h 3544376"/>
                <a:gd name="connsiteX0" fmla="*/ 0 w 8001000"/>
                <a:gd name="connsiteY0" fmla="*/ 3526896 h 3526896"/>
                <a:gd name="connsiteX1" fmla="*/ 2825082 w 8001000"/>
                <a:gd name="connsiteY1" fmla="*/ 207164 h 3526896"/>
                <a:gd name="connsiteX2" fmla="*/ 8001000 w 8001000"/>
                <a:gd name="connsiteY2" fmla="*/ 0 h 3526896"/>
                <a:gd name="connsiteX3" fmla="*/ 8001000 w 8001000"/>
                <a:gd name="connsiteY3" fmla="*/ 3526896 h 3526896"/>
                <a:gd name="connsiteX4" fmla="*/ 0 w 8001000"/>
                <a:gd name="connsiteY4" fmla="*/ 3526896 h 3526896"/>
                <a:gd name="connsiteX0" fmla="*/ 0 w 8001000"/>
                <a:gd name="connsiteY0" fmla="*/ 3539597 h 3539597"/>
                <a:gd name="connsiteX1" fmla="*/ 2844132 w 8001000"/>
                <a:gd name="connsiteY1" fmla="*/ 0 h 3539597"/>
                <a:gd name="connsiteX2" fmla="*/ 8001000 w 8001000"/>
                <a:gd name="connsiteY2" fmla="*/ 12701 h 3539597"/>
                <a:gd name="connsiteX3" fmla="*/ 8001000 w 8001000"/>
                <a:gd name="connsiteY3" fmla="*/ 3539597 h 3539597"/>
                <a:gd name="connsiteX4" fmla="*/ 0 w 8001000"/>
                <a:gd name="connsiteY4" fmla="*/ 3539597 h 3539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1000" h="3539597">
                  <a:moveTo>
                    <a:pt x="0" y="3539597"/>
                  </a:moveTo>
                  <a:cubicBezTo>
                    <a:pt x="122767" y="2626432"/>
                    <a:pt x="1138613" y="823850"/>
                    <a:pt x="2844132" y="0"/>
                  </a:cubicBezTo>
                  <a:lnTo>
                    <a:pt x="8001000" y="12701"/>
                  </a:lnTo>
                  <a:lnTo>
                    <a:pt x="8001000" y="3539597"/>
                  </a:lnTo>
                  <a:lnTo>
                    <a:pt x="0" y="3539597"/>
                  </a:lnTo>
                  <a:close/>
                </a:path>
              </a:pathLst>
            </a:custGeom>
            <a:solidFill>
              <a:srgbClr val="06AB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직사각형 20"/>
            <p:cNvSpPr/>
            <p:nvPr userDrawn="1"/>
          </p:nvSpPr>
          <p:spPr>
            <a:xfrm>
              <a:off x="5831998" y="-979"/>
              <a:ext cx="3312001" cy="3527875"/>
            </a:xfrm>
            <a:custGeom>
              <a:avLst/>
              <a:gdLst>
                <a:gd name="connsiteX0" fmla="*/ 0 w 4410000"/>
                <a:gd name="connsiteY0" fmla="*/ 0 h 3526896"/>
                <a:gd name="connsiteX1" fmla="*/ 4410000 w 4410000"/>
                <a:gd name="connsiteY1" fmla="*/ 0 h 3526896"/>
                <a:gd name="connsiteX2" fmla="*/ 4410000 w 4410000"/>
                <a:gd name="connsiteY2" fmla="*/ 3526896 h 3526896"/>
                <a:gd name="connsiteX3" fmla="*/ 0 w 4410000"/>
                <a:gd name="connsiteY3" fmla="*/ 3526896 h 3526896"/>
                <a:gd name="connsiteX4" fmla="*/ 0 w 4410000"/>
                <a:gd name="connsiteY4" fmla="*/ 0 h 3526896"/>
                <a:gd name="connsiteX0" fmla="*/ 0 w 4410000"/>
                <a:gd name="connsiteY0" fmla="*/ 6350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5" fmla="*/ 0 w 4410000"/>
                <a:gd name="connsiteY5" fmla="*/ 6350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942000 w 4410000"/>
                <a:gd name="connsiteY2" fmla="*/ 0 h 3533246"/>
                <a:gd name="connsiteX3" fmla="*/ 4410000 w 4410000"/>
                <a:gd name="connsiteY3" fmla="*/ 6350 h 3533246"/>
                <a:gd name="connsiteX4" fmla="*/ 4410000 w 4410000"/>
                <a:gd name="connsiteY4" fmla="*/ 3533246 h 3533246"/>
                <a:gd name="connsiteX5" fmla="*/ 0 w 4410000"/>
                <a:gd name="connsiteY5" fmla="*/ 3533246 h 3533246"/>
                <a:gd name="connsiteX0" fmla="*/ 200186 w 4610186"/>
                <a:gd name="connsiteY0" fmla="*/ 3533246 h 3533246"/>
                <a:gd name="connsiteX1" fmla="*/ 1142186 w 4610186"/>
                <a:gd name="connsiteY1" fmla="*/ 0 h 3533246"/>
                <a:gd name="connsiteX2" fmla="*/ 4610186 w 4610186"/>
                <a:gd name="connsiteY2" fmla="*/ 6350 h 3533246"/>
                <a:gd name="connsiteX3" fmla="*/ 4610186 w 4610186"/>
                <a:gd name="connsiteY3" fmla="*/ 3533246 h 3533246"/>
                <a:gd name="connsiteX4" fmla="*/ 200186 w 4610186"/>
                <a:gd name="connsiteY4" fmla="*/ 3533246 h 3533246"/>
                <a:gd name="connsiteX0" fmla="*/ 107114 w 4517114"/>
                <a:gd name="connsiteY0" fmla="*/ 3533246 h 3533246"/>
                <a:gd name="connsiteX1" fmla="*/ 1049114 w 4517114"/>
                <a:gd name="connsiteY1" fmla="*/ 0 h 3533246"/>
                <a:gd name="connsiteX2" fmla="*/ 4517114 w 4517114"/>
                <a:gd name="connsiteY2" fmla="*/ 6350 h 3533246"/>
                <a:gd name="connsiteX3" fmla="*/ 4517114 w 4517114"/>
                <a:gd name="connsiteY3" fmla="*/ 3533246 h 3533246"/>
                <a:gd name="connsiteX4" fmla="*/ 107114 w 4517114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2203286 w 4410000"/>
                <a:gd name="connsiteY2" fmla="*/ 8561 h 3533246"/>
                <a:gd name="connsiteX3" fmla="*/ 4410000 w 4410000"/>
                <a:gd name="connsiteY3" fmla="*/ 6350 h 3533246"/>
                <a:gd name="connsiteX4" fmla="*/ 4410000 w 4410000"/>
                <a:gd name="connsiteY4" fmla="*/ 3533246 h 3533246"/>
                <a:gd name="connsiteX5" fmla="*/ 0 w 4410000"/>
                <a:gd name="connsiteY5" fmla="*/ 3533246 h 3533246"/>
                <a:gd name="connsiteX0" fmla="*/ 48158 w 4458158"/>
                <a:gd name="connsiteY0" fmla="*/ 3526896 h 3526896"/>
                <a:gd name="connsiteX1" fmla="*/ 2251444 w 4458158"/>
                <a:gd name="connsiteY1" fmla="*/ 2211 h 3526896"/>
                <a:gd name="connsiteX2" fmla="*/ 4458158 w 4458158"/>
                <a:gd name="connsiteY2" fmla="*/ 0 h 3526896"/>
                <a:gd name="connsiteX3" fmla="*/ 4458158 w 4458158"/>
                <a:gd name="connsiteY3" fmla="*/ 3526896 h 3526896"/>
                <a:gd name="connsiteX4" fmla="*/ 48158 w 4458158"/>
                <a:gd name="connsiteY4" fmla="*/ 3526896 h 3526896"/>
                <a:gd name="connsiteX0" fmla="*/ 40523 w 4450523"/>
                <a:gd name="connsiteY0" fmla="*/ 3526896 h 3526896"/>
                <a:gd name="connsiteX1" fmla="*/ 2243809 w 4450523"/>
                <a:gd name="connsiteY1" fmla="*/ 2211 h 3526896"/>
                <a:gd name="connsiteX2" fmla="*/ 4450523 w 4450523"/>
                <a:gd name="connsiteY2" fmla="*/ 0 h 3526896"/>
                <a:gd name="connsiteX3" fmla="*/ 4450523 w 4450523"/>
                <a:gd name="connsiteY3" fmla="*/ 3526896 h 3526896"/>
                <a:gd name="connsiteX4" fmla="*/ 40523 w 4450523"/>
                <a:gd name="connsiteY4" fmla="*/ 3526896 h 3526896"/>
                <a:gd name="connsiteX0" fmla="*/ -1 w 4409999"/>
                <a:gd name="connsiteY0" fmla="*/ 3526896 h 3526896"/>
                <a:gd name="connsiteX1" fmla="*/ 2203285 w 4409999"/>
                <a:gd name="connsiteY1" fmla="*/ 2211 h 3526896"/>
                <a:gd name="connsiteX2" fmla="*/ 4409999 w 4409999"/>
                <a:gd name="connsiteY2" fmla="*/ 0 h 3526896"/>
                <a:gd name="connsiteX3" fmla="*/ 4409999 w 4409999"/>
                <a:gd name="connsiteY3" fmla="*/ 3526896 h 3526896"/>
                <a:gd name="connsiteX4" fmla="*/ -1 w 4409999"/>
                <a:gd name="connsiteY4" fmla="*/ 3526896 h 3526896"/>
                <a:gd name="connsiteX0" fmla="*/ 0 w 4410000"/>
                <a:gd name="connsiteY0" fmla="*/ 3534227 h 3534227"/>
                <a:gd name="connsiteX1" fmla="*/ 2187432 w 4410000"/>
                <a:gd name="connsiteY1" fmla="*/ 0 h 3534227"/>
                <a:gd name="connsiteX2" fmla="*/ 4410000 w 4410000"/>
                <a:gd name="connsiteY2" fmla="*/ 7331 h 3534227"/>
                <a:gd name="connsiteX3" fmla="*/ 4410000 w 4410000"/>
                <a:gd name="connsiteY3" fmla="*/ 3534227 h 3534227"/>
                <a:gd name="connsiteX4" fmla="*/ 0 w 4410000"/>
                <a:gd name="connsiteY4" fmla="*/ 3534227 h 3534227"/>
                <a:gd name="connsiteX0" fmla="*/ 0 w 4410000"/>
                <a:gd name="connsiteY0" fmla="*/ 3534227 h 3534227"/>
                <a:gd name="connsiteX1" fmla="*/ 2187432 w 4410000"/>
                <a:gd name="connsiteY1" fmla="*/ 0 h 3534227"/>
                <a:gd name="connsiteX2" fmla="*/ 4410000 w 4410000"/>
                <a:gd name="connsiteY2" fmla="*/ 7331 h 3534227"/>
                <a:gd name="connsiteX3" fmla="*/ 4410000 w 4410000"/>
                <a:gd name="connsiteY3" fmla="*/ 3534227 h 3534227"/>
                <a:gd name="connsiteX4" fmla="*/ 0 w 4410000"/>
                <a:gd name="connsiteY4" fmla="*/ 3534227 h 3534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0000" h="3534227">
                  <a:moveTo>
                    <a:pt x="0" y="3534227"/>
                  </a:moveTo>
                  <a:cubicBezTo>
                    <a:pt x="1240723" y="2707067"/>
                    <a:pt x="2340130" y="891248"/>
                    <a:pt x="2187432" y="0"/>
                  </a:cubicBezTo>
                  <a:lnTo>
                    <a:pt x="4410000" y="7331"/>
                  </a:lnTo>
                  <a:lnTo>
                    <a:pt x="4410000" y="3534227"/>
                  </a:lnTo>
                  <a:lnTo>
                    <a:pt x="0" y="3534227"/>
                  </a:lnTo>
                  <a:close/>
                </a:path>
              </a:pathLst>
            </a:custGeom>
            <a:solidFill>
              <a:srgbClr val="3BB6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직사각형 19"/>
            <p:cNvSpPr/>
            <p:nvPr userDrawn="1"/>
          </p:nvSpPr>
          <p:spPr>
            <a:xfrm>
              <a:off x="8172000" y="0"/>
              <a:ext cx="971999" cy="3526896"/>
            </a:xfrm>
            <a:custGeom>
              <a:avLst/>
              <a:gdLst>
                <a:gd name="connsiteX0" fmla="*/ 0 w 2385000"/>
                <a:gd name="connsiteY0" fmla="*/ 0 h 3526896"/>
                <a:gd name="connsiteX1" fmla="*/ 2385000 w 2385000"/>
                <a:gd name="connsiteY1" fmla="*/ 0 h 3526896"/>
                <a:gd name="connsiteX2" fmla="*/ 2385000 w 2385000"/>
                <a:gd name="connsiteY2" fmla="*/ 3526896 h 3526896"/>
                <a:gd name="connsiteX3" fmla="*/ 0 w 2385000"/>
                <a:gd name="connsiteY3" fmla="*/ 3526896 h 3526896"/>
                <a:gd name="connsiteX4" fmla="*/ 0 w 2385000"/>
                <a:gd name="connsiteY4" fmla="*/ 0 h 3526896"/>
                <a:gd name="connsiteX0" fmla="*/ 0 w 2385000"/>
                <a:gd name="connsiteY0" fmla="*/ 0 h 3526896"/>
                <a:gd name="connsiteX1" fmla="*/ 556200 w 2385000"/>
                <a:gd name="connsiteY1" fmla="*/ 0 h 3526896"/>
                <a:gd name="connsiteX2" fmla="*/ 2385000 w 2385000"/>
                <a:gd name="connsiteY2" fmla="*/ 0 h 3526896"/>
                <a:gd name="connsiteX3" fmla="*/ 2385000 w 2385000"/>
                <a:gd name="connsiteY3" fmla="*/ 3526896 h 3526896"/>
                <a:gd name="connsiteX4" fmla="*/ 0 w 2385000"/>
                <a:gd name="connsiteY4" fmla="*/ 3526896 h 3526896"/>
                <a:gd name="connsiteX5" fmla="*/ 0 w 2385000"/>
                <a:gd name="connsiteY5" fmla="*/ 0 h 3526896"/>
                <a:gd name="connsiteX0" fmla="*/ 0 w 2385000"/>
                <a:gd name="connsiteY0" fmla="*/ 3526896 h 3526896"/>
                <a:gd name="connsiteX1" fmla="*/ 556200 w 2385000"/>
                <a:gd name="connsiteY1" fmla="*/ 0 h 3526896"/>
                <a:gd name="connsiteX2" fmla="*/ 2385000 w 2385000"/>
                <a:gd name="connsiteY2" fmla="*/ 0 h 3526896"/>
                <a:gd name="connsiteX3" fmla="*/ 2385000 w 2385000"/>
                <a:gd name="connsiteY3" fmla="*/ 3526896 h 3526896"/>
                <a:gd name="connsiteX4" fmla="*/ 0 w 2385000"/>
                <a:gd name="connsiteY4" fmla="*/ 3526896 h 3526896"/>
                <a:gd name="connsiteX0" fmla="*/ 24789 w 2409789"/>
                <a:gd name="connsiteY0" fmla="*/ 3526896 h 3526896"/>
                <a:gd name="connsiteX1" fmla="*/ 580989 w 2409789"/>
                <a:gd name="connsiteY1" fmla="*/ 0 h 3526896"/>
                <a:gd name="connsiteX2" fmla="*/ 2409789 w 2409789"/>
                <a:gd name="connsiteY2" fmla="*/ 0 h 3526896"/>
                <a:gd name="connsiteX3" fmla="*/ 2409789 w 2409789"/>
                <a:gd name="connsiteY3" fmla="*/ 3526896 h 3526896"/>
                <a:gd name="connsiteX4" fmla="*/ 24789 w 2409789"/>
                <a:gd name="connsiteY4" fmla="*/ 3526896 h 3526896"/>
                <a:gd name="connsiteX0" fmla="*/ 375359 w 2760359"/>
                <a:gd name="connsiteY0" fmla="*/ 3526896 h 3526896"/>
                <a:gd name="connsiteX1" fmla="*/ 931559 w 2760359"/>
                <a:gd name="connsiteY1" fmla="*/ 0 h 3526896"/>
                <a:gd name="connsiteX2" fmla="*/ 2760359 w 2760359"/>
                <a:gd name="connsiteY2" fmla="*/ 0 h 3526896"/>
                <a:gd name="connsiteX3" fmla="*/ 2760359 w 2760359"/>
                <a:gd name="connsiteY3" fmla="*/ 3526896 h 3526896"/>
                <a:gd name="connsiteX4" fmla="*/ 375359 w 2760359"/>
                <a:gd name="connsiteY4" fmla="*/ 3526896 h 3526896"/>
                <a:gd name="connsiteX0" fmla="*/ 591437 w 2976437"/>
                <a:gd name="connsiteY0" fmla="*/ 3526896 h 3526896"/>
                <a:gd name="connsiteX1" fmla="*/ 1147637 w 2976437"/>
                <a:gd name="connsiteY1" fmla="*/ 0 h 3526896"/>
                <a:gd name="connsiteX2" fmla="*/ 2976437 w 2976437"/>
                <a:gd name="connsiteY2" fmla="*/ 0 h 3526896"/>
                <a:gd name="connsiteX3" fmla="*/ 2976437 w 2976437"/>
                <a:gd name="connsiteY3" fmla="*/ 3526896 h 3526896"/>
                <a:gd name="connsiteX4" fmla="*/ 591437 w 2976437"/>
                <a:gd name="connsiteY4" fmla="*/ 3526896 h 3526896"/>
                <a:gd name="connsiteX0" fmla="*/ 1009556 w 3394556"/>
                <a:gd name="connsiteY0" fmla="*/ 3526896 h 3526896"/>
                <a:gd name="connsiteX1" fmla="*/ 1565756 w 3394556"/>
                <a:gd name="connsiteY1" fmla="*/ 0 h 3526896"/>
                <a:gd name="connsiteX2" fmla="*/ 3394556 w 3394556"/>
                <a:gd name="connsiteY2" fmla="*/ 0 h 3526896"/>
                <a:gd name="connsiteX3" fmla="*/ 3394556 w 3394556"/>
                <a:gd name="connsiteY3" fmla="*/ 3526896 h 3526896"/>
                <a:gd name="connsiteX4" fmla="*/ 1009556 w 3394556"/>
                <a:gd name="connsiteY4" fmla="*/ 3526896 h 3526896"/>
                <a:gd name="connsiteX0" fmla="*/ 919410 w 3304410"/>
                <a:gd name="connsiteY0" fmla="*/ 3526896 h 3526896"/>
                <a:gd name="connsiteX1" fmla="*/ 1475610 w 3304410"/>
                <a:gd name="connsiteY1" fmla="*/ 0 h 3526896"/>
                <a:gd name="connsiteX2" fmla="*/ 3304410 w 3304410"/>
                <a:gd name="connsiteY2" fmla="*/ 0 h 3526896"/>
                <a:gd name="connsiteX3" fmla="*/ 3304410 w 3304410"/>
                <a:gd name="connsiteY3" fmla="*/ 3526896 h 3526896"/>
                <a:gd name="connsiteX4" fmla="*/ 919410 w 3304410"/>
                <a:gd name="connsiteY4" fmla="*/ 3526896 h 352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4410" h="3526896">
                  <a:moveTo>
                    <a:pt x="919410" y="3526896"/>
                  </a:moveTo>
                  <a:cubicBezTo>
                    <a:pt x="-761507" y="2688704"/>
                    <a:pt x="126859" y="1195912"/>
                    <a:pt x="1475610" y="0"/>
                  </a:cubicBezTo>
                  <a:lnTo>
                    <a:pt x="3304410" y="0"/>
                  </a:lnTo>
                  <a:lnTo>
                    <a:pt x="3304410" y="3526896"/>
                  </a:lnTo>
                  <a:lnTo>
                    <a:pt x="919410" y="3526896"/>
                  </a:lnTo>
                  <a:close/>
                </a:path>
              </a:pathLst>
            </a:custGeom>
            <a:solidFill>
              <a:srgbClr val="61BF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477000" y="189000"/>
            <a:ext cx="8543395" cy="3171249"/>
          </a:xfrm>
          <a:noFill/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spcAft>
                <a:spcPts val="1000"/>
              </a:spcAft>
              <a:defRPr sz="4800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882000" y="3609000"/>
            <a:ext cx="7920000" cy="2520000"/>
          </a:xfrm>
        </p:spPr>
        <p:txBody>
          <a:bodyPr>
            <a:normAutofit/>
          </a:bodyPr>
          <a:lstStyle>
            <a:lvl1pPr marL="228600" indent="-228600">
              <a:lnSpc>
                <a:spcPct val="110000"/>
              </a:lnSpc>
              <a:buFont typeface="Wingdings" panose="05000000000000000000" pitchFamily="2" charset="2"/>
              <a:buChar char="§"/>
              <a:defRPr sz="2800">
                <a:solidFill>
                  <a:srgbClr val="21272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lnSpc>
                <a:spcPct val="110000"/>
              </a:lnSpc>
              <a:buFont typeface="Wingdings" panose="05000000000000000000" pitchFamily="2" charset="2"/>
              <a:buChar char="§"/>
              <a:defRPr sz="2400">
                <a:solidFill>
                  <a:srgbClr val="21272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10000"/>
              </a:lnSpc>
              <a:defRPr sz="1800">
                <a:solidFill>
                  <a:srgbClr val="21272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10000"/>
              </a:lnSpc>
              <a:defRPr sz="1600">
                <a:solidFill>
                  <a:srgbClr val="21272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10000"/>
              </a:lnSpc>
              <a:defRPr sz="1600">
                <a:solidFill>
                  <a:srgbClr val="21272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90B7AF5F-8494-40C6-A41F-EE9A7562651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00" y="6437976"/>
            <a:ext cx="2210394" cy="32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402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0" y="620688"/>
            <a:ext cx="9144000" cy="1785169"/>
            <a:chOff x="0" y="-979"/>
            <a:chExt cx="9144000" cy="3527875"/>
          </a:xfrm>
        </p:grpSpPr>
        <p:sp>
          <p:nvSpPr>
            <p:cNvPr id="8" name="직사각형 7"/>
            <p:cNvSpPr/>
            <p:nvPr userDrawn="1"/>
          </p:nvSpPr>
          <p:spPr>
            <a:xfrm>
              <a:off x="0" y="0"/>
              <a:ext cx="9144000" cy="3526896"/>
            </a:xfrm>
            <a:prstGeom prst="rect">
              <a:avLst/>
            </a:prstGeom>
            <a:solidFill>
              <a:srgbClr val="1AA5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직사각형 18"/>
            <p:cNvSpPr/>
            <p:nvPr userDrawn="1"/>
          </p:nvSpPr>
          <p:spPr>
            <a:xfrm>
              <a:off x="1143000" y="-2"/>
              <a:ext cx="8001000" cy="3526897"/>
            </a:xfrm>
            <a:custGeom>
              <a:avLst/>
              <a:gdLst>
                <a:gd name="connsiteX0" fmla="*/ 0 w 8001000"/>
                <a:gd name="connsiteY0" fmla="*/ 0 h 3526896"/>
                <a:gd name="connsiteX1" fmla="*/ 8001000 w 8001000"/>
                <a:gd name="connsiteY1" fmla="*/ 0 h 3526896"/>
                <a:gd name="connsiteX2" fmla="*/ 8001000 w 8001000"/>
                <a:gd name="connsiteY2" fmla="*/ 3526896 h 3526896"/>
                <a:gd name="connsiteX3" fmla="*/ 0 w 8001000"/>
                <a:gd name="connsiteY3" fmla="*/ 3526896 h 3526896"/>
                <a:gd name="connsiteX4" fmla="*/ 0 w 8001000"/>
                <a:gd name="connsiteY4" fmla="*/ 0 h 3526896"/>
                <a:gd name="connsiteX0" fmla="*/ 0 w 8001000"/>
                <a:gd name="connsiteY0" fmla="*/ 12700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5" fmla="*/ 0 w 8001000"/>
                <a:gd name="connsiteY5" fmla="*/ 12700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315495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315495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26896 h 3526896"/>
                <a:gd name="connsiteX1" fmla="*/ 2701257 w 8001000"/>
                <a:gd name="connsiteY1" fmla="*/ 259740 h 3526896"/>
                <a:gd name="connsiteX2" fmla="*/ 8001000 w 8001000"/>
                <a:gd name="connsiteY2" fmla="*/ 0 h 3526896"/>
                <a:gd name="connsiteX3" fmla="*/ 8001000 w 8001000"/>
                <a:gd name="connsiteY3" fmla="*/ 3526896 h 3526896"/>
                <a:gd name="connsiteX4" fmla="*/ 0 w 8001000"/>
                <a:gd name="connsiteY4" fmla="*/ 3526896 h 3526896"/>
                <a:gd name="connsiteX0" fmla="*/ 0 w 8001000"/>
                <a:gd name="connsiteY0" fmla="*/ 3544376 h 3544376"/>
                <a:gd name="connsiteX1" fmla="*/ 2820319 w 8001000"/>
                <a:gd name="connsiteY1" fmla="*/ 0 h 3544376"/>
                <a:gd name="connsiteX2" fmla="*/ 8001000 w 8001000"/>
                <a:gd name="connsiteY2" fmla="*/ 17480 h 3544376"/>
                <a:gd name="connsiteX3" fmla="*/ 8001000 w 8001000"/>
                <a:gd name="connsiteY3" fmla="*/ 3544376 h 3544376"/>
                <a:gd name="connsiteX4" fmla="*/ 0 w 8001000"/>
                <a:gd name="connsiteY4" fmla="*/ 3544376 h 3544376"/>
                <a:gd name="connsiteX0" fmla="*/ 0 w 8001000"/>
                <a:gd name="connsiteY0" fmla="*/ 3526896 h 3526896"/>
                <a:gd name="connsiteX1" fmla="*/ 2825082 w 8001000"/>
                <a:gd name="connsiteY1" fmla="*/ 207164 h 3526896"/>
                <a:gd name="connsiteX2" fmla="*/ 8001000 w 8001000"/>
                <a:gd name="connsiteY2" fmla="*/ 0 h 3526896"/>
                <a:gd name="connsiteX3" fmla="*/ 8001000 w 8001000"/>
                <a:gd name="connsiteY3" fmla="*/ 3526896 h 3526896"/>
                <a:gd name="connsiteX4" fmla="*/ 0 w 8001000"/>
                <a:gd name="connsiteY4" fmla="*/ 3526896 h 3526896"/>
                <a:gd name="connsiteX0" fmla="*/ 0 w 8001000"/>
                <a:gd name="connsiteY0" fmla="*/ 3539597 h 3539597"/>
                <a:gd name="connsiteX1" fmla="*/ 2844132 w 8001000"/>
                <a:gd name="connsiteY1" fmla="*/ 0 h 3539597"/>
                <a:gd name="connsiteX2" fmla="*/ 8001000 w 8001000"/>
                <a:gd name="connsiteY2" fmla="*/ 12701 h 3539597"/>
                <a:gd name="connsiteX3" fmla="*/ 8001000 w 8001000"/>
                <a:gd name="connsiteY3" fmla="*/ 3539597 h 3539597"/>
                <a:gd name="connsiteX4" fmla="*/ 0 w 8001000"/>
                <a:gd name="connsiteY4" fmla="*/ 3539597 h 3539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1000" h="3539597">
                  <a:moveTo>
                    <a:pt x="0" y="3539597"/>
                  </a:moveTo>
                  <a:cubicBezTo>
                    <a:pt x="122767" y="2626432"/>
                    <a:pt x="1138613" y="823850"/>
                    <a:pt x="2844132" y="0"/>
                  </a:cubicBezTo>
                  <a:lnTo>
                    <a:pt x="8001000" y="12701"/>
                  </a:lnTo>
                  <a:lnTo>
                    <a:pt x="8001000" y="3539597"/>
                  </a:lnTo>
                  <a:lnTo>
                    <a:pt x="0" y="3539597"/>
                  </a:lnTo>
                  <a:close/>
                </a:path>
              </a:pathLst>
            </a:custGeom>
            <a:solidFill>
              <a:srgbClr val="06AB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직사각형 20"/>
            <p:cNvSpPr/>
            <p:nvPr userDrawn="1"/>
          </p:nvSpPr>
          <p:spPr>
            <a:xfrm>
              <a:off x="5831998" y="-979"/>
              <a:ext cx="3312001" cy="3527875"/>
            </a:xfrm>
            <a:custGeom>
              <a:avLst/>
              <a:gdLst>
                <a:gd name="connsiteX0" fmla="*/ 0 w 4410000"/>
                <a:gd name="connsiteY0" fmla="*/ 0 h 3526896"/>
                <a:gd name="connsiteX1" fmla="*/ 4410000 w 4410000"/>
                <a:gd name="connsiteY1" fmla="*/ 0 h 3526896"/>
                <a:gd name="connsiteX2" fmla="*/ 4410000 w 4410000"/>
                <a:gd name="connsiteY2" fmla="*/ 3526896 h 3526896"/>
                <a:gd name="connsiteX3" fmla="*/ 0 w 4410000"/>
                <a:gd name="connsiteY3" fmla="*/ 3526896 h 3526896"/>
                <a:gd name="connsiteX4" fmla="*/ 0 w 4410000"/>
                <a:gd name="connsiteY4" fmla="*/ 0 h 3526896"/>
                <a:gd name="connsiteX0" fmla="*/ 0 w 4410000"/>
                <a:gd name="connsiteY0" fmla="*/ 6350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5" fmla="*/ 0 w 4410000"/>
                <a:gd name="connsiteY5" fmla="*/ 6350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942000 w 4410000"/>
                <a:gd name="connsiteY2" fmla="*/ 0 h 3533246"/>
                <a:gd name="connsiteX3" fmla="*/ 4410000 w 4410000"/>
                <a:gd name="connsiteY3" fmla="*/ 6350 h 3533246"/>
                <a:gd name="connsiteX4" fmla="*/ 4410000 w 4410000"/>
                <a:gd name="connsiteY4" fmla="*/ 3533246 h 3533246"/>
                <a:gd name="connsiteX5" fmla="*/ 0 w 4410000"/>
                <a:gd name="connsiteY5" fmla="*/ 3533246 h 3533246"/>
                <a:gd name="connsiteX0" fmla="*/ 200186 w 4610186"/>
                <a:gd name="connsiteY0" fmla="*/ 3533246 h 3533246"/>
                <a:gd name="connsiteX1" fmla="*/ 1142186 w 4610186"/>
                <a:gd name="connsiteY1" fmla="*/ 0 h 3533246"/>
                <a:gd name="connsiteX2" fmla="*/ 4610186 w 4610186"/>
                <a:gd name="connsiteY2" fmla="*/ 6350 h 3533246"/>
                <a:gd name="connsiteX3" fmla="*/ 4610186 w 4610186"/>
                <a:gd name="connsiteY3" fmla="*/ 3533246 h 3533246"/>
                <a:gd name="connsiteX4" fmla="*/ 200186 w 4610186"/>
                <a:gd name="connsiteY4" fmla="*/ 3533246 h 3533246"/>
                <a:gd name="connsiteX0" fmla="*/ 107114 w 4517114"/>
                <a:gd name="connsiteY0" fmla="*/ 3533246 h 3533246"/>
                <a:gd name="connsiteX1" fmla="*/ 1049114 w 4517114"/>
                <a:gd name="connsiteY1" fmla="*/ 0 h 3533246"/>
                <a:gd name="connsiteX2" fmla="*/ 4517114 w 4517114"/>
                <a:gd name="connsiteY2" fmla="*/ 6350 h 3533246"/>
                <a:gd name="connsiteX3" fmla="*/ 4517114 w 4517114"/>
                <a:gd name="connsiteY3" fmla="*/ 3533246 h 3533246"/>
                <a:gd name="connsiteX4" fmla="*/ 107114 w 4517114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2203286 w 4410000"/>
                <a:gd name="connsiteY2" fmla="*/ 8561 h 3533246"/>
                <a:gd name="connsiteX3" fmla="*/ 4410000 w 4410000"/>
                <a:gd name="connsiteY3" fmla="*/ 6350 h 3533246"/>
                <a:gd name="connsiteX4" fmla="*/ 4410000 w 4410000"/>
                <a:gd name="connsiteY4" fmla="*/ 3533246 h 3533246"/>
                <a:gd name="connsiteX5" fmla="*/ 0 w 4410000"/>
                <a:gd name="connsiteY5" fmla="*/ 3533246 h 3533246"/>
                <a:gd name="connsiteX0" fmla="*/ 48158 w 4458158"/>
                <a:gd name="connsiteY0" fmla="*/ 3526896 h 3526896"/>
                <a:gd name="connsiteX1" fmla="*/ 2251444 w 4458158"/>
                <a:gd name="connsiteY1" fmla="*/ 2211 h 3526896"/>
                <a:gd name="connsiteX2" fmla="*/ 4458158 w 4458158"/>
                <a:gd name="connsiteY2" fmla="*/ 0 h 3526896"/>
                <a:gd name="connsiteX3" fmla="*/ 4458158 w 4458158"/>
                <a:gd name="connsiteY3" fmla="*/ 3526896 h 3526896"/>
                <a:gd name="connsiteX4" fmla="*/ 48158 w 4458158"/>
                <a:gd name="connsiteY4" fmla="*/ 3526896 h 3526896"/>
                <a:gd name="connsiteX0" fmla="*/ 40523 w 4450523"/>
                <a:gd name="connsiteY0" fmla="*/ 3526896 h 3526896"/>
                <a:gd name="connsiteX1" fmla="*/ 2243809 w 4450523"/>
                <a:gd name="connsiteY1" fmla="*/ 2211 h 3526896"/>
                <a:gd name="connsiteX2" fmla="*/ 4450523 w 4450523"/>
                <a:gd name="connsiteY2" fmla="*/ 0 h 3526896"/>
                <a:gd name="connsiteX3" fmla="*/ 4450523 w 4450523"/>
                <a:gd name="connsiteY3" fmla="*/ 3526896 h 3526896"/>
                <a:gd name="connsiteX4" fmla="*/ 40523 w 4450523"/>
                <a:gd name="connsiteY4" fmla="*/ 3526896 h 3526896"/>
                <a:gd name="connsiteX0" fmla="*/ -1 w 4409999"/>
                <a:gd name="connsiteY0" fmla="*/ 3526896 h 3526896"/>
                <a:gd name="connsiteX1" fmla="*/ 2203285 w 4409999"/>
                <a:gd name="connsiteY1" fmla="*/ 2211 h 3526896"/>
                <a:gd name="connsiteX2" fmla="*/ 4409999 w 4409999"/>
                <a:gd name="connsiteY2" fmla="*/ 0 h 3526896"/>
                <a:gd name="connsiteX3" fmla="*/ 4409999 w 4409999"/>
                <a:gd name="connsiteY3" fmla="*/ 3526896 h 3526896"/>
                <a:gd name="connsiteX4" fmla="*/ -1 w 4409999"/>
                <a:gd name="connsiteY4" fmla="*/ 3526896 h 3526896"/>
                <a:gd name="connsiteX0" fmla="*/ 0 w 4410000"/>
                <a:gd name="connsiteY0" fmla="*/ 3534227 h 3534227"/>
                <a:gd name="connsiteX1" fmla="*/ 2187432 w 4410000"/>
                <a:gd name="connsiteY1" fmla="*/ 0 h 3534227"/>
                <a:gd name="connsiteX2" fmla="*/ 4410000 w 4410000"/>
                <a:gd name="connsiteY2" fmla="*/ 7331 h 3534227"/>
                <a:gd name="connsiteX3" fmla="*/ 4410000 w 4410000"/>
                <a:gd name="connsiteY3" fmla="*/ 3534227 h 3534227"/>
                <a:gd name="connsiteX4" fmla="*/ 0 w 4410000"/>
                <a:gd name="connsiteY4" fmla="*/ 3534227 h 3534227"/>
                <a:gd name="connsiteX0" fmla="*/ 0 w 4410000"/>
                <a:gd name="connsiteY0" fmla="*/ 3534227 h 3534227"/>
                <a:gd name="connsiteX1" fmla="*/ 2187432 w 4410000"/>
                <a:gd name="connsiteY1" fmla="*/ 0 h 3534227"/>
                <a:gd name="connsiteX2" fmla="*/ 4410000 w 4410000"/>
                <a:gd name="connsiteY2" fmla="*/ 7331 h 3534227"/>
                <a:gd name="connsiteX3" fmla="*/ 4410000 w 4410000"/>
                <a:gd name="connsiteY3" fmla="*/ 3534227 h 3534227"/>
                <a:gd name="connsiteX4" fmla="*/ 0 w 4410000"/>
                <a:gd name="connsiteY4" fmla="*/ 3534227 h 3534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0000" h="3534227">
                  <a:moveTo>
                    <a:pt x="0" y="3534227"/>
                  </a:moveTo>
                  <a:cubicBezTo>
                    <a:pt x="1240723" y="2707067"/>
                    <a:pt x="2340130" y="891248"/>
                    <a:pt x="2187432" y="0"/>
                  </a:cubicBezTo>
                  <a:lnTo>
                    <a:pt x="4410000" y="7331"/>
                  </a:lnTo>
                  <a:lnTo>
                    <a:pt x="4410000" y="3534227"/>
                  </a:lnTo>
                  <a:lnTo>
                    <a:pt x="0" y="3534227"/>
                  </a:lnTo>
                  <a:close/>
                </a:path>
              </a:pathLst>
            </a:custGeom>
            <a:solidFill>
              <a:srgbClr val="3BB6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직사각형 19"/>
            <p:cNvSpPr/>
            <p:nvPr userDrawn="1"/>
          </p:nvSpPr>
          <p:spPr>
            <a:xfrm>
              <a:off x="8172000" y="0"/>
              <a:ext cx="971999" cy="3526896"/>
            </a:xfrm>
            <a:custGeom>
              <a:avLst/>
              <a:gdLst>
                <a:gd name="connsiteX0" fmla="*/ 0 w 2385000"/>
                <a:gd name="connsiteY0" fmla="*/ 0 h 3526896"/>
                <a:gd name="connsiteX1" fmla="*/ 2385000 w 2385000"/>
                <a:gd name="connsiteY1" fmla="*/ 0 h 3526896"/>
                <a:gd name="connsiteX2" fmla="*/ 2385000 w 2385000"/>
                <a:gd name="connsiteY2" fmla="*/ 3526896 h 3526896"/>
                <a:gd name="connsiteX3" fmla="*/ 0 w 2385000"/>
                <a:gd name="connsiteY3" fmla="*/ 3526896 h 3526896"/>
                <a:gd name="connsiteX4" fmla="*/ 0 w 2385000"/>
                <a:gd name="connsiteY4" fmla="*/ 0 h 3526896"/>
                <a:gd name="connsiteX0" fmla="*/ 0 w 2385000"/>
                <a:gd name="connsiteY0" fmla="*/ 0 h 3526896"/>
                <a:gd name="connsiteX1" fmla="*/ 556200 w 2385000"/>
                <a:gd name="connsiteY1" fmla="*/ 0 h 3526896"/>
                <a:gd name="connsiteX2" fmla="*/ 2385000 w 2385000"/>
                <a:gd name="connsiteY2" fmla="*/ 0 h 3526896"/>
                <a:gd name="connsiteX3" fmla="*/ 2385000 w 2385000"/>
                <a:gd name="connsiteY3" fmla="*/ 3526896 h 3526896"/>
                <a:gd name="connsiteX4" fmla="*/ 0 w 2385000"/>
                <a:gd name="connsiteY4" fmla="*/ 3526896 h 3526896"/>
                <a:gd name="connsiteX5" fmla="*/ 0 w 2385000"/>
                <a:gd name="connsiteY5" fmla="*/ 0 h 3526896"/>
                <a:gd name="connsiteX0" fmla="*/ 0 w 2385000"/>
                <a:gd name="connsiteY0" fmla="*/ 3526896 h 3526896"/>
                <a:gd name="connsiteX1" fmla="*/ 556200 w 2385000"/>
                <a:gd name="connsiteY1" fmla="*/ 0 h 3526896"/>
                <a:gd name="connsiteX2" fmla="*/ 2385000 w 2385000"/>
                <a:gd name="connsiteY2" fmla="*/ 0 h 3526896"/>
                <a:gd name="connsiteX3" fmla="*/ 2385000 w 2385000"/>
                <a:gd name="connsiteY3" fmla="*/ 3526896 h 3526896"/>
                <a:gd name="connsiteX4" fmla="*/ 0 w 2385000"/>
                <a:gd name="connsiteY4" fmla="*/ 3526896 h 3526896"/>
                <a:gd name="connsiteX0" fmla="*/ 24789 w 2409789"/>
                <a:gd name="connsiteY0" fmla="*/ 3526896 h 3526896"/>
                <a:gd name="connsiteX1" fmla="*/ 580989 w 2409789"/>
                <a:gd name="connsiteY1" fmla="*/ 0 h 3526896"/>
                <a:gd name="connsiteX2" fmla="*/ 2409789 w 2409789"/>
                <a:gd name="connsiteY2" fmla="*/ 0 h 3526896"/>
                <a:gd name="connsiteX3" fmla="*/ 2409789 w 2409789"/>
                <a:gd name="connsiteY3" fmla="*/ 3526896 h 3526896"/>
                <a:gd name="connsiteX4" fmla="*/ 24789 w 2409789"/>
                <a:gd name="connsiteY4" fmla="*/ 3526896 h 3526896"/>
                <a:gd name="connsiteX0" fmla="*/ 375359 w 2760359"/>
                <a:gd name="connsiteY0" fmla="*/ 3526896 h 3526896"/>
                <a:gd name="connsiteX1" fmla="*/ 931559 w 2760359"/>
                <a:gd name="connsiteY1" fmla="*/ 0 h 3526896"/>
                <a:gd name="connsiteX2" fmla="*/ 2760359 w 2760359"/>
                <a:gd name="connsiteY2" fmla="*/ 0 h 3526896"/>
                <a:gd name="connsiteX3" fmla="*/ 2760359 w 2760359"/>
                <a:gd name="connsiteY3" fmla="*/ 3526896 h 3526896"/>
                <a:gd name="connsiteX4" fmla="*/ 375359 w 2760359"/>
                <a:gd name="connsiteY4" fmla="*/ 3526896 h 3526896"/>
                <a:gd name="connsiteX0" fmla="*/ 591437 w 2976437"/>
                <a:gd name="connsiteY0" fmla="*/ 3526896 h 3526896"/>
                <a:gd name="connsiteX1" fmla="*/ 1147637 w 2976437"/>
                <a:gd name="connsiteY1" fmla="*/ 0 h 3526896"/>
                <a:gd name="connsiteX2" fmla="*/ 2976437 w 2976437"/>
                <a:gd name="connsiteY2" fmla="*/ 0 h 3526896"/>
                <a:gd name="connsiteX3" fmla="*/ 2976437 w 2976437"/>
                <a:gd name="connsiteY3" fmla="*/ 3526896 h 3526896"/>
                <a:gd name="connsiteX4" fmla="*/ 591437 w 2976437"/>
                <a:gd name="connsiteY4" fmla="*/ 3526896 h 3526896"/>
                <a:gd name="connsiteX0" fmla="*/ 1009556 w 3394556"/>
                <a:gd name="connsiteY0" fmla="*/ 3526896 h 3526896"/>
                <a:gd name="connsiteX1" fmla="*/ 1565756 w 3394556"/>
                <a:gd name="connsiteY1" fmla="*/ 0 h 3526896"/>
                <a:gd name="connsiteX2" fmla="*/ 3394556 w 3394556"/>
                <a:gd name="connsiteY2" fmla="*/ 0 h 3526896"/>
                <a:gd name="connsiteX3" fmla="*/ 3394556 w 3394556"/>
                <a:gd name="connsiteY3" fmla="*/ 3526896 h 3526896"/>
                <a:gd name="connsiteX4" fmla="*/ 1009556 w 3394556"/>
                <a:gd name="connsiteY4" fmla="*/ 3526896 h 3526896"/>
                <a:gd name="connsiteX0" fmla="*/ 919410 w 3304410"/>
                <a:gd name="connsiteY0" fmla="*/ 3526896 h 3526896"/>
                <a:gd name="connsiteX1" fmla="*/ 1475610 w 3304410"/>
                <a:gd name="connsiteY1" fmla="*/ 0 h 3526896"/>
                <a:gd name="connsiteX2" fmla="*/ 3304410 w 3304410"/>
                <a:gd name="connsiteY2" fmla="*/ 0 h 3526896"/>
                <a:gd name="connsiteX3" fmla="*/ 3304410 w 3304410"/>
                <a:gd name="connsiteY3" fmla="*/ 3526896 h 3526896"/>
                <a:gd name="connsiteX4" fmla="*/ 919410 w 3304410"/>
                <a:gd name="connsiteY4" fmla="*/ 3526896 h 352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4410" h="3526896">
                  <a:moveTo>
                    <a:pt x="919410" y="3526896"/>
                  </a:moveTo>
                  <a:cubicBezTo>
                    <a:pt x="-761507" y="2688704"/>
                    <a:pt x="126859" y="1195912"/>
                    <a:pt x="1475610" y="0"/>
                  </a:cubicBezTo>
                  <a:lnTo>
                    <a:pt x="3304410" y="0"/>
                  </a:lnTo>
                  <a:lnTo>
                    <a:pt x="3304410" y="3526896"/>
                  </a:lnTo>
                  <a:lnTo>
                    <a:pt x="919410" y="3526896"/>
                  </a:lnTo>
                  <a:close/>
                </a:path>
              </a:pathLst>
            </a:custGeom>
            <a:solidFill>
              <a:srgbClr val="61BF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297001" y="2562998"/>
            <a:ext cx="6858000" cy="2457667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297001" y="778325"/>
            <a:ext cx="8550000" cy="1461249"/>
          </a:xfrm>
          <a:noFill/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A9D6D90-54EB-481A-8744-F6544B1B4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08284" y="6617802"/>
            <a:ext cx="2057400" cy="182562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762159F-2A17-4C7A-841F-B2A334D244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22E3D719-50B4-4CDA-90D8-7EB7F6D8C6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" contras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34" b="6823"/>
          <a:stretch/>
        </p:blipFill>
        <p:spPr>
          <a:xfrm>
            <a:off x="45269" y="1354239"/>
            <a:ext cx="9053465" cy="5044761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738FDD4-E44A-404F-A666-04ABF98CCCA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00" y="6437976"/>
            <a:ext cx="2210394" cy="32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275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0" y="620688"/>
            <a:ext cx="9144000" cy="1785169"/>
            <a:chOff x="0" y="-979"/>
            <a:chExt cx="9144000" cy="3527875"/>
          </a:xfrm>
        </p:grpSpPr>
        <p:sp>
          <p:nvSpPr>
            <p:cNvPr id="8" name="직사각형 7"/>
            <p:cNvSpPr/>
            <p:nvPr userDrawn="1"/>
          </p:nvSpPr>
          <p:spPr>
            <a:xfrm>
              <a:off x="0" y="0"/>
              <a:ext cx="9144000" cy="3526896"/>
            </a:xfrm>
            <a:prstGeom prst="rect">
              <a:avLst/>
            </a:prstGeom>
            <a:solidFill>
              <a:srgbClr val="1AA5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직사각형 18"/>
            <p:cNvSpPr/>
            <p:nvPr userDrawn="1"/>
          </p:nvSpPr>
          <p:spPr>
            <a:xfrm>
              <a:off x="1143000" y="-2"/>
              <a:ext cx="8001000" cy="3526897"/>
            </a:xfrm>
            <a:custGeom>
              <a:avLst/>
              <a:gdLst>
                <a:gd name="connsiteX0" fmla="*/ 0 w 8001000"/>
                <a:gd name="connsiteY0" fmla="*/ 0 h 3526896"/>
                <a:gd name="connsiteX1" fmla="*/ 8001000 w 8001000"/>
                <a:gd name="connsiteY1" fmla="*/ 0 h 3526896"/>
                <a:gd name="connsiteX2" fmla="*/ 8001000 w 8001000"/>
                <a:gd name="connsiteY2" fmla="*/ 3526896 h 3526896"/>
                <a:gd name="connsiteX3" fmla="*/ 0 w 8001000"/>
                <a:gd name="connsiteY3" fmla="*/ 3526896 h 3526896"/>
                <a:gd name="connsiteX4" fmla="*/ 0 w 8001000"/>
                <a:gd name="connsiteY4" fmla="*/ 0 h 3526896"/>
                <a:gd name="connsiteX0" fmla="*/ 0 w 8001000"/>
                <a:gd name="connsiteY0" fmla="*/ 12700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5" fmla="*/ 0 w 8001000"/>
                <a:gd name="connsiteY5" fmla="*/ 12700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315495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315495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26896 h 3526896"/>
                <a:gd name="connsiteX1" fmla="*/ 2701257 w 8001000"/>
                <a:gd name="connsiteY1" fmla="*/ 259740 h 3526896"/>
                <a:gd name="connsiteX2" fmla="*/ 8001000 w 8001000"/>
                <a:gd name="connsiteY2" fmla="*/ 0 h 3526896"/>
                <a:gd name="connsiteX3" fmla="*/ 8001000 w 8001000"/>
                <a:gd name="connsiteY3" fmla="*/ 3526896 h 3526896"/>
                <a:gd name="connsiteX4" fmla="*/ 0 w 8001000"/>
                <a:gd name="connsiteY4" fmla="*/ 3526896 h 3526896"/>
                <a:gd name="connsiteX0" fmla="*/ 0 w 8001000"/>
                <a:gd name="connsiteY0" fmla="*/ 3544376 h 3544376"/>
                <a:gd name="connsiteX1" fmla="*/ 2820319 w 8001000"/>
                <a:gd name="connsiteY1" fmla="*/ 0 h 3544376"/>
                <a:gd name="connsiteX2" fmla="*/ 8001000 w 8001000"/>
                <a:gd name="connsiteY2" fmla="*/ 17480 h 3544376"/>
                <a:gd name="connsiteX3" fmla="*/ 8001000 w 8001000"/>
                <a:gd name="connsiteY3" fmla="*/ 3544376 h 3544376"/>
                <a:gd name="connsiteX4" fmla="*/ 0 w 8001000"/>
                <a:gd name="connsiteY4" fmla="*/ 3544376 h 3544376"/>
                <a:gd name="connsiteX0" fmla="*/ 0 w 8001000"/>
                <a:gd name="connsiteY0" fmla="*/ 3526896 h 3526896"/>
                <a:gd name="connsiteX1" fmla="*/ 2825082 w 8001000"/>
                <a:gd name="connsiteY1" fmla="*/ 207164 h 3526896"/>
                <a:gd name="connsiteX2" fmla="*/ 8001000 w 8001000"/>
                <a:gd name="connsiteY2" fmla="*/ 0 h 3526896"/>
                <a:gd name="connsiteX3" fmla="*/ 8001000 w 8001000"/>
                <a:gd name="connsiteY3" fmla="*/ 3526896 h 3526896"/>
                <a:gd name="connsiteX4" fmla="*/ 0 w 8001000"/>
                <a:gd name="connsiteY4" fmla="*/ 3526896 h 3526896"/>
                <a:gd name="connsiteX0" fmla="*/ 0 w 8001000"/>
                <a:gd name="connsiteY0" fmla="*/ 3539597 h 3539597"/>
                <a:gd name="connsiteX1" fmla="*/ 2844132 w 8001000"/>
                <a:gd name="connsiteY1" fmla="*/ 0 h 3539597"/>
                <a:gd name="connsiteX2" fmla="*/ 8001000 w 8001000"/>
                <a:gd name="connsiteY2" fmla="*/ 12701 h 3539597"/>
                <a:gd name="connsiteX3" fmla="*/ 8001000 w 8001000"/>
                <a:gd name="connsiteY3" fmla="*/ 3539597 h 3539597"/>
                <a:gd name="connsiteX4" fmla="*/ 0 w 8001000"/>
                <a:gd name="connsiteY4" fmla="*/ 3539597 h 3539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1000" h="3539597">
                  <a:moveTo>
                    <a:pt x="0" y="3539597"/>
                  </a:moveTo>
                  <a:cubicBezTo>
                    <a:pt x="122767" y="2626432"/>
                    <a:pt x="1138613" y="823850"/>
                    <a:pt x="2844132" y="0"/>
                  </a:cubicBezTo>
                  <a:lnTo>
                    <a:pt x="8001000" y="12701"/>
                  </a:lnTo>
                  <a:lnTo>
                    <a:pt x="8001000" y="3539597"/>
                  </a:lnTo>
                  <a:lnTo>
                    <a:pt x="0" y="3539597"/>
                  </a:lnTo>
                  <a:close/>
                </a:path>
              </a:pathLst>
            </a:custGeom>
            <a:solidFill>
              <a:srgbClr val="06AB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직사각형 20"/>
            <p:cNvSpPr/>
            <p:nvPr userDrawn="1"/>
          </p:nvSpPr>
          <p:spPr>
            <a:xfrm>
              <a:off x="5831998" y="-979"/>
              <a:ext cx="3312001" cy="3527875"/>
            </a:xfrm>
            <a:custGeom>
              <a:avLst/>
              <a:gdLst>
                <a:gd name="connsiteX0" fmla="*/ 0 w 4410000"/>
                <a:gd name="connsiteY0" fmla="*/ 0 h 3526896"/>
                <a:gd name="connsiteX1" fmla="*/ 4410000 w 4410000"/>
                <a:gd name="connsiteY1" fmla="*/ 0 h 3526896"/>
                <a:gd name="connsiteX2" fmla="*/ 4410000 w 4410000"/>
                <a:gd name="connsiteY2" fmla="*/ 3526896 h 3526896"/>
                <a:gd name="connsiteX3" fmla="*/ 0 w 4410000"/>
                <a:gd name="connsiteY3" fmla="*/ 3526896 h 3526896"/>
                <a:gd name="connsiteX4" fmla="*/ 0 w 4410000"/>
                <a:gd name="connsiteY4" fmla="*/ 0 h 3526896"/>
                <a:gd name="connsiteX0" fmla="*/ 0 w 4410000"/>
                <a:gd name="connsiteY0" fmla="*/ 6350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5" fmla="*/ 0 w 4410000"/>
                <a:gd name="connsiteY5" fmla="*/ 6350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942000 w 4410000"/>
                <a:gd name="connsiteY2" fmla="*/ 0 h 3533246"/>
                <a:gd name="connsiteX3" fmla="*/ 4410000 w 4410000"/>
                <a:gd name="connsiteY3" fmla="*/ 6350 h 3533246"/>
                <a:gd name="connsiteX4" fmla="*/ 4410000 w 4410000"/>
                <a:gd name="connsiteY4" fmla="*/ 3533246 h 3533246"/>
                <a:gd name="connsiteX5" fmla="*/ 0 w 4410000"/>
                <a:gd name="connsiteY5" fmla="*/ 3533246 h 3533246"/>
                <a:gd name="connsiteX0" fmla="*/ 200186 w 4610186"/>
                <a:gd name="connsiteY0" fmla="*/ 3533246 h 3533246"/>
                <a:gd name="connsiteX1" fmla="*/ 1142186 w 4610186"/>
                <a:gd name="connsiteY1" fmla="*/ 0 h 3533246"/>
                <a:gd name="connsiteX2" fmla="*/ 4610186 w 4610186"/>
                <a:gd name="connsiteY2" fmla="*/ 6350 h 3533246"/>
                <a:gd name="connsiteX3" fmla="*/ 4610186 w 4610186"/>
                <a:gd name="connsiteY3" fmla="*/ 3533246 h 3533246"/>
                <a:gd name="connsiteX4" fmla="*/ 200186 w 4610186"/>
                <a:gd name="connsiteY4" fmla="*/ 3533246 h 3533246"/>
                <a:gd name="connsiteX0" fmla="*/ 107114 w 4517114"/>
                <a:gd name="connsiteY0" fmla="*/ 3533246 h 3533246"/>
                <a:gd name="connsiteX1" fmla="*/ 1049114 w 4517114"/>
                <a:gd name="connsiteY1" fmla="*/ 0 h 3533246"/>
                <a:gd name="connsiteX2" fmla="*/ 4517114 w 4517114"/>
                <a:gd name="connsiteY2" fmla="*/ 6350 h 3533246"/>
                <a:gd name="connsiteX3" fmla="*/ 4517114 w 4517114"/>
                <a:gd name="connsiteY3" fmla="*/ 3533246 h 3533246"/>
                <a:gd name="connsiteX4" fmla="*/ 107114 w 4517114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2203286 w 4410000"/>
                <a:gd name="connsiteY2" fmla="*/ 8561 h 3533246"/>
                <a:gd name="connsiteX3" fmla="*/ 4410000 w 4410000"/>
                <a:gd name="connsiteY3" fmla="*/ 6350 h 3533246"/>
                <a:gd name="connsiteX4" fmla="*/ 4410000 w 4410000"/>
                <a:gd name="connsiteY4" fmla="*/ 3533246 h 3533246"/>
                <a:gd name="connsiteX5" fmla="*/ 0 w 4410000"/>
                <a:gd name="connsiteY5" fmla="*/ 3533246 h 3533246"/>
                <a:gd name="connsiteX0" fmla="*/ 48158 w 4458158"/>
                <a:gd name="connsiteY0" fmla="*/ 3526896 h 3526896"/>
                <a:gd name="connsiteX1" fmla="*/ 2251444 w 4458158"/>
                <a:gd name="connsiteY1" fmla="*/ 2211 h 3526896"/>
                <a:gd name="connsiteX2" fmla="*/ 4458158 w 4458158"/>
                <a:gd name="connsiteY2" fmla="*/ 0 h 3526896"/>
                <a:gd name="connsiteX3" fmla="*/ 4458158 w 4458158"/>
                <a:gd name="connsiteY3" fmla="*/ 3526896 h 3526896"/>
                <a:gd name="connsiteX4" fmla="*/ 48158 w 4458158"/>
                <a:gd name="connsiteY4" fmla="*/ 3526896 h 3526896"/>
                <a:gd name="connsiteX0" fmla="*/ 40523 w 4450523"/>
                <a:gd name="connsiteY0" fmla="*/ 3526896 h 3526896"/>
                <a:gd name="connsiteX1" fmla="*/ 2243809 w 4450523"/>
                <a:gd name="connsiteY1" fmla="*/ 2211 h 3526896"/>
                <a:gd name="connsiteX2" fmla="*/ 4450523 w 4450523"/>
                <a:gd name="connsiteY2" fmla="*/ 0 h 3526896"/>
                <a:gd name="connsiteX3" fmla="*/ 4450523 w 4450523"/>
                <a:gd name="connsiteY3" fmla="*/ 3526896 h 3526896"/>
                <a:gd name="connsiteX4" fmla="*/ 40523 w 4450523"/>
                <a:gd name="connsiteY4" fmla="*/ 3526896 h 3526896"/>
                <a:gd name="connsiteX0" fmla="*/ -1 w 4409999"/>
                <a:gd name="connsiteY0" fmla="*/ 3526896 h 3526896"/>
                <a:gd name="connsiteX1" fmla="*/ 2203285 w 4409999"/>
                <a:gd name="connsiteY1" fmla="*/ 2211 h 3526896"/>
                <a:gd name="connsiteX2" fmla="*/ 4409999 w 4409999"/>
                <a:gd name="connsiteY2" fmla="*/ 0 h 3526896"/>
                <a:gd name="connsiteX3" fmla="*/ 4409999 w 4409999"/>
                <a:gd name="connsiteY3" fmla="*/ 3526896 h 3526896"/>
                <a:gd name="connsiteX4" fmla="*/ -1 w 4409999"/>
                <a:gd name="connsiteY4" fmla="*/ 3526896 h 3526896"/>
                <a:gd name="connsiteX0" fmla="*/ 0 w 4410000"/>
                <a:gd name="connsiteY0" fmla="*/ 3534227 h 3534227"/>
                <a:gd name="connsiteX1" fmla="*/ 2187432 w 4410000"/>
                <a:gd name="connsiteY1" fmla="*/ 0 h 3534227"/>
                <a:gd name="connsiteX2" fmla="*/ 4410000 w 4410000"/>
                <a:gd name="connsiteY2" fmla="*/ 7331 h 3534227"/>
                <a:gd name="connsiteX3" fmla="*/ 4410000 w 4410000"/>
                <a:gd name="connsiteY3" fmla="*/ 3534227 h 3534227"/>
                <a:gd name="connsiteX4" fmla="*/ 0 w 4410000"/>
                <a:gd name="connsiteY4" fmla="*/ 3534227 h 3534227"/>
                <a:gd name="connsiteX0" fmla="*/ 0 w 4410000"/>
                <a:gd name="connsiteY0" fmla="*/ 3534227 h 3534227"/>
                <a:gd name="connsiteX1" fmla="*/ 2187432 w 4410000"/>
                <a:gd name="connsiteY1" fmla="*/ 0 h 3534227"/>
                <a:gd name="connsiteX2" fmla="*/ 4410000 w 4410000"/>
                <a:gd name="connsiteY2" fmla="*/ 7331 h 3534227"/>
                <a:gd name="connsiteX3" fmla="*/ 4410000 w 4410000"/>
                <a:gd name="connsiteY3" fmla="*/ 3534227 h 3534227"/>
                <a:gd name="connsiteX4" fmla="*/ 0 w 4410000"/>
                <a:gd name="connsiteY4" fmla="*/ 3534227 h 3534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0000" h="3534227">
                  <a:moveTo>
                    <a:pt x="0" y="3534227"/>
                  </a:moveTo>
                  <a:cubicBezTo>
                    <a:pt x="1240723" y="2707067"/>
                    <a:pt x="2340130" y="891248"/>
                    <a:pt x="2187432" y="0"/>
                  </a:cubicBezTo>
                  <a:lnTo>
                    <a:pt x="4410000" y="7331"/>
                  </a:lnTo>
                  <a:lnTo>
                    <a:pt x="4410000" y="3534227"/>
                  </a:lnTo>
                  <a:lnTo>
                    <a:pt x="0" y="3534227"/>
                  </a:lnTo>
                  <a:close/>
                </a:path>
              </a:pathLst>
            </a:custGeom>
            <a:solidFill>
              <a:srgbClr val="3BB6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직사각형 19"/>
            <p:cNvSpPr/>
            <p:nvPr userDrawn="1"/>
          </p:nvSpPr>
          <p:spPr>
            <a:xfrm>
              <a:off x="8172000" y="0"/>
              <a:ext cx="971999" cy="3526896"/>
            </a:xfrm>
            <a:custGeom>
              <a:avLst/>
              <a:gdLst>
                <a:gd name="connsiteX0" fmla="*/ 0 w 2385000"/>
                <a:gd name="connsiteY0" fmla="*/ 0 h 3526896"/>
                <a:gd name="connsiteX1" fmla="*/ 2385000 w 2385000"/>
                <a:gd name="connsiteY1" fmla="*/ 0 h 3526896"/>
                <a:gd name="connsiteX2" fmla="*/ 2385000 w 2385000"/>
                <a:gd name="connsiteY2" fmla="*/ 3526896 h 3526896"/>
                <a:gd name="connsiteX3" fmla="*/ 0 w 2385000"/>
                <a:gd name="connsiteY3" fmla="*/ 3526896 h 3526896"/>
                <a:gd name="connsiteX4" fmla="*/ 0 w 2385000"/>
                <a:gd name="connsiteY4" fmla="*/ 0 h 3526896"/>
                <a:gd name="connsiteX0" fmla="*/ 0 w 2385000"/>
                <a:gd name="connsiteY0" fmla="*/ 0 h 3526896"/>
                <a:gd name="connsiteX1" fmla="*/ 556200 w 2385000"/>
                <a:gd name="connsiteY1" fmla="*/ 0 h 3526896"/>
                <a:gd name="connsiteX2" fmla="*/ 2385000 w 2385000"/>
                <a:gd name="connsiteY2" fmla="*/ 0 h 3526896"/>
                <a:gd name="connsiteX3" fmla="*/ 2385000 w 2385000"/>
                <a:gd name="connsiteY3" fmla="*/ 3526896 h 3526896"/>
                <a:gd name="connsiteX4" fmla="*/ 0 w 2385000"/>
                <a:gd name="connsiteY4" fmla="*/ 3526896 h 3526896"/>
                <a:gd name="connsiteX5" fmla="*/ 0 w 2385000"/>
                <a:gd name="connsiteY5" fmla="*/ 0 h 3526896"/>
                <a:gd name="connsiteX0" fmla="*/ 0 w 2385000"/>
                <a:gd name="connsiteY0" fmla="*/ 3526896 h 3526896"/>
                <a:gd name="connsiteX1" fmla="*/ 556200 w 2385000"/>
                <a:gd name="connsiteY1" fmla="*/ 0 h 3526896"/>
                <a:gd name="connsiteX2" fmla="*/ 2385000 w 2385000"/>
                <a:gd name="connsiteY2" fmla="*/ 0 h 3526896"/>
                <a:gd name="connsiteX3" fmla="*/ 2385000 w 2385000"/>
                <a:gd name="connsiteY3" fmla="*/ 3526896 h 3526896"/>
                <a:gd name="connsiteX4" fmla="*/ 0 w 2385000"/>
                <a:gd name="connsiteY4" fmla="*/ 3526896 h 3526896"/>
                <a:gd name="connsiteX0" fmla="*/ 24789 w 2409789"/>
                <a:gd name="connsiteY0" fmla="*/ 3526896 h 3526896"/>
                <a:gd name="connsiteX1" fmla="*/ 580989 w 2409789"/>
                <a:gd name="connsiteY1" fmla="*/ 0 h 3526896"/>
                <a:gd name="connsiteX2" fmla="*/ 2409789 w 2409789"/>
                <a:gd name="connsiteY2" fmla="*/ 0 h 3526896"/>
                <a:gd name="connsiteX3" fmla="*/ 2409789 w 2409789"/>
                <a:gd name="connsiteY3" fmla="*/ 3526896 h 3526896"/>
                <a:gd name="connsiteX4" fmla="*/ 24789 w 2409789"/>
                <a:gd name="connsiteY4" fmla="*/ 3526896 h 3526896"/>
                <a:gd name="connsiteX0" fmla="*/ 375359 w 2760359"/>
                <a:gd name="connsiteY0" fmla="*/ 3526896 h 3526896"/>
                <a:gd name="connsiteX1" fmla="*/ 931559 w 2760359"/>
                <a:gd name="connsiteY1" fmla="*/ 0 h 3526896"/>
                <a:gd name="connsiteX2" fmla="*/ 2760359 w 2760359"/>
                <a:gd name="connsiteY2" fmla="*/ 0 h 3526896"/>
                <a:gd name="connsiteX3" fmla="*/ 2760359 w 2760359"/>
                <a:gd name="connsiteY3" fmla="*/ 3526896 h 3526896"/>
                <a:gd name="connsiteX4" fmla="*/ 375359 w 2760359"/>
                <a:gd name="connsiteY4" fmla="*/ 3526896 h 3526896"/>
                <a:gd name="connsiteX0" fmla="*/ 591437 w 2976437"/>
                <a:gd name="connsiteY0" fmla="*/ 3526896 h 3526896"/>
                <a:gd name="connsiteX1" fmla="*/ 1147637 w 2976437"/>
                <a:gd name="connsiteY1" fmla="*/ 0 h 3526896"/>
                <a:gd name="connsiteX2" fmla="*/ 2976437 w 2976437"/>
                <a:gd name="connsiteY2" fmla="*/ 0 h 3526896"/>
                <a:gd name="connsiteX3" fmla="*/ 2976437 w 2976437"/>
                <a:gd name="connsiteY3" fmla="*/ 3526896 h 3526896"/>
                <a:gd name="connsiteX4" fmla="*/ 591437 w 2976437"/>
                <a:gd name="connsiteY4" fmla="*/ 3526896 h 3526896"/>
                <a:gd name="connsiteX0" fmla="*/ 1009556 w 3394556"/>
                <a:gd name="connsiteY0" fmla="*/ 3526896 h 3526896"/>
                <a:gd name="connsiteX1" fmla="*/ 1565756 w 3394556"/>
                <a:gd name="connsiteY1" fmla="*/ 0 h 3526896"/>
                <a:gd name="connsiteX2" fmla="*/ 3394556 w 3394556"/>
                <a:gd name="connsiteY2" fmla="*/ 0 h 3526896"/>
                <a:gd name="connsiteX3" fmla="*/ 3394556 w 3394556"/>
                <a:gd name="connsiteY3" fmla="*/ 3526896 h 3526896"/>
                <a:gd name="connsiteX4" fmla="*/ 1009556 w 3394556"/>
                <a:gd name="connsiteY4" fmla="*/ 3526896 h 3526896"/>
                <a:gd name="connsiteX0" fmla="*/ 919410 w 3304410"/>
                <a:gd name="connsiteY0" fmla="*/ 3526896 h 3526896"/>
                <a:gd name="connsiteX1" fmla="*/ 1475610 w 3304410"/>
                <a:gd name="connsiteY1" fmla="*/ 0 h 3526896"/>
                <a:gd name="connsiteX2" fmla="*/ 3304410 w 3304410"/>
                <a:gd name="connsiteY2" fmla="*/ 0 h 3526896"/>
                <a:gd name="connsiteX3" fmla="*/ 3304410 w 3304410"/>
                <a:gd name="connsiteY3" fmla="*/ 3526896 h 3526896"/>
                <a:gd name="connsiteX4" fmla="*/ 919410 w 3304410"/>
                <a:gd name="connsiteY4" fmla="*/ 3526896 h 352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4410" h="3526896">
                  <a:moveTo>
                    <a:pt x="919410" y="3526896"/>
                  </a:moveTo>
                  <a:cubicBezTo>
                    <a:pt x="-761507" y="2688704"/>
                    <a:pt x="126859" y="1195912"/>
                    <a:pt x="1475610" y="0"/>
                  </a:cubicBezTo>
                  <a:lnTo>
                    <a:pt x="3304410" y="0"/>
                  </a:lnTo>
                  <a:lnTo>
                    <a:pt x="3304410" y="3526896"/>
                  </a:lnTo>
                  <a:lnTo>
                    <a:pt x="919410" y="3526896"/>
                  </a:lnTo>
                  <a:close/>
                </a:path>
              </a:pathLst>
            </a:custGeom>
            <a:solidFill>
              <a:srgbClr val="61BF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297001" y="2562998"/>
            <a:ext cx="6858000" cy="2457667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297001" y="778325"/>
            <a:ext cx="8550000" cy="1461249"/>
          </a:xfrm>
          <a:noFill/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A9D6D90-54EB-481A-8744-F6544B1B4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08284" y="6617802"/>
            <a:ext cx="2057400" cy="182562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762159F-2A17-4C7A-841F-B2A334D244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7738FDD4-E44A-404F-A666-04ABF98CCCA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00" y="6437976"/>
            <a:ext cx="2210394" cy="32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859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62999" y="504000"/>
            <a:ext cx="9108000" cy="72000"/>
            <a:chOff x="0" y="0"/>
            <a:chExt cx="9144001" cy="352689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직사각형 7"/>
            <p:cNvSpPr/>
            <p:nvPr userDrawn="1"/>
          </p:nvSpPr>
          <p:spPr>
            <a:xfrm>
              <a:off x="0" y="0"/>
              <a:ext cx="9144000" cy="3526896"/>
            </a:xfrm>
            <a:prstGeom prst="rect">
              <a:avLst/>
            </a:prstGeom>
            <a:solidFill>
              <a:srgbClr val="1AA5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직사각형 18"/>
            <p:cNvSpPr/>
            <p:nvPr userDrawn="1"/>
          </p:nvSpPr>
          <p:spPr>
            <a:xfrm>
              <a:off x="6327000" y="0"/>
              <a:ext cx="2817000" cy="3526896"/>
            </a:xfrm>
            <a:custGeom>
              <a:avLst/>
              <a:gdLst>
                <a:gd name="connsiteX0" fmla="*/ 0 w 8001000"/>
                <a:gd name="connsiteY0" fmla="*/ 0 h 3526896"/>
                <a:gd name="connsiteX1" fmla="*/ 8001000 w 8001000"/>
                <a:gd name="connsiteY1" fmla="*/ 0 h 3526896"/>
                <a:gd name="connsiteX2" fmla="*/ 8001000 w 8001000"/>
                <a:gd name="connsiteY2" fmla="*/ 3526896 h 3526896"/>
                <a:gd name="connsiteX3" fmla="*/ 0 w 8001000"/>
                <a:gd name="connsiteY3" fmla="*/ 3526896 h 3526896"/>
                <a:gd name="connsiteX4" fmla="*/ 0 w 8001000"/>
                <a:gd name="connsiteY4" fmla="*/ 0 h 3526896"/>
                <a:gd name="connsiteX0" fmla="*/ 0 w 8001000"/>
                <a:gd name="connsiteY0" fmla="*/ 12700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5" fmla="*/ 0 w 8001000"/>
                <a:gd name="connsiteY5" fmla="*/ 12700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3375601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3375601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1000" h="3539596">
                  <a:moveTo>
                    <a:pt x="0" y="3539596"/>
                  </a:moveTo>
                  <a:cubicBezTo>
                    <a:pt x="122767" y="2626431"/>
                    <a:pt x="708284" y="755637"/>
                    <a:pt x="3375601" y="0"/>
                  </a:cubicBezTo>
                  <a:lnTo>
                    <a:pt x="8001000" y="12700"/>
                  </a:lnTo>
                  <a:lnTo>
                    <a:pt x="8001000" y="3539596"/>
                  </a:lnTo>
                  <a:lnTo>
                    <a:pt x="0" y="3539596"/>
                  </a:lnTo>
                  <a:close/>
                </a:path>
              </a:pathLst>
            </a:custGeom>
            <a:solidFill>
              <a:srgbClr val="06AB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직사각형 20"/>
            <p:cNvSpPr/>
            <p:nvPr userDrawn="1"/>
          </p:nvSpPr>
          <p:spPr>
            <a:xfrm>
              <a:off x="7272000" y="0"/>
              <a:ext cx="1871999" cy="3526896"/>
            </a:xfrm>
            <a:custGeom>
              <a:avLst/>
              <a:gdLst>
                <a:gd name="connsiteX0" fmla="*/ 0 w 4410000"/>
                <a:gd name="connsiteY0" fmla="*/ 0 h 3526896"/>
                <a:gd name="connsiteX1" fmla="*/ 4410000 w 4410000"/>
                <a:gd name="connsiteY1" fmla="*/ 0 h 3526896"/>
                <a:gd name="connsiteX2" fmla="*/ 4410000 w 4410000"/>
                <a:gd name="connsiteY2" fmla="*/ 3526896 h 3526896"/>
                <a:gd name="connsiteX3" fmla="*/ 0 w 4410000"/>
                <a:gd name="connsiteY3" fmla="*/ 3526896 h 3526896"/>
                <a:gd name="connsiteX4" fmla="*/ 0 w 4410000"/>
                <a:gd name="connsiteY4" fmla="*/ 0 h 3526896"/>
                <a:gd name="connsiteX0" fmla="*/ 0 w 4410000"/>
                <a:gd name="connsiteY0" fmla="*/ 6350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5" fmla="*/ 0 w 4410000"/>
                <a:gd name="connsiteY5" fmla="*/ 6350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942000 w 4410000"/>
                <a:gd name="connsiteY2" fmla="*/ 0 h 3533246"/>
                <a:gd name="connsiteX3" fmla="*/ 4410000 w 4410000"/>
                <a:gd name="connsiteY3" fmla="*/ 6350 h 3533246"/>
                <a:gd name="connsiteX4" fmla="*/ 4410000 w 4410000"/>
                <a:gd name="connsiteY4" fmla="*/ 3533246 h 3533246"/>
                <a:gd name="connsiteX5" fmla="*/ 0 w 4410000"/>
                <a:gd name="connsiteY5" fmla="*/ 3533246 h 3533246"/>
                <a:gd name="connsiteX0" fmla="*/ 200186 w 4610186"/>
                <a:gd name="connsiteY0" fmla="*/ 3533246 h 3533246"/>
                <a:gd name="connsiteX1" fmla="*/ 1142186 w 4610186"/>
                <a:gd name="connsiteY1" fmla="*/ 0 h 3533246"/>
                <a:gd name="connsiteX2" fmla="*/ 4610186 w 4610186"/>
                <a:gd name="connsiteY2" fmla="*/ 6350 h 3533246"/>
                <a:gd name="connsiteX3" fmla="*/ 4610186 w 4610186"/>
                <a:gd name="connsiteY3" fmla="*/ 3533246 h 3533246"/>
                <a:gd name="connsiteX4" fmla="*/ 200186 w 4610186"/>
                <a:gd name="connsiteY4" fmla="*/ 3533246 h 3533246"/>
                <a:gd name="connsiteX0" fmla="*/ 107114 w 4517114"/>
                <a:gd name="connsiteY0" fmla="*/ 3533246 h 3533246"/>
                <a:gd name="connsiteX1" fmla="*/ 1049114 w 4517114"/>
                <a:gd name="connsiteY1" fmla="*/ 0 h 3533246"/>
                <a:gd name="connsiteX2" fmla="*/ 4517114 w 4517114"/>
                <a:gd name="connsiteY2" fmla="*/ 6350 h 3533246"/>
                <a:gd name="connsiteX3" fmla="*/ 4517114 w 4517114"/>
                <a:gd name="connsiteY3" fmla="*/ 3533246 h 3533246"/>
                <a:gd name="connsiteX4" fmla="*/ 107114 w 4517114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1370984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5062039"/>
                <a:gd name="connsiteY0" fmla="*/ 3533246 h 3533246"/>
                <a:gd name="connsiteX1" fmla="*/ 2023023 w 5062039"/>
                <a:gd name="connsiteY1" fmla="*/ 0 h 3533246"/>
                <a:gd name="connsiteX2" fmla="*/ 5062039 w 5062039"/>
                <a:gd name="connsiteY2" fmla="*/ 6350 h 3533246"/>
                <a:gd name="connsiteX3" fmla="*/ 5062039 w 5062039"/>
                <a:gd name="connsiteY3" fmla="*/ 3533246 h 3533246"/>
                <a:gd name="connsiteX4" fmla="*/ 0 w 5062039"/>
                <a:gd name="connsiteY4" fmla="*/ 3533246 h 3533246"/>
                <a:gd name="connsiteX0" fmla="*/ 0 w 5062039"/>
                <a:gd name="connsiteY0" fmla="*/ 3533246 h 3533246"/>
                <a:gd name="connsiteX1" fmla="*/ 2023023 w 5062039"/>
                <a:gd name="connsiteY1" fmla="*/ 0 h 3533246"/>
                <a:gd name="connsiteX2" fmla="*/ 5062039 w 5062039"/>
                <a:gd name="connsiteY2" fmla="*/ 6350 h 3533246"/>
                <a:gd name="connsiteX3" fmla="*/ 5062039 w 5062039"/>
                <a:gd name="connsiteY3" fmla="*/ 3533246 h 3533246"/>
                <a:gd name="connsiteX4" fmla="*/ 0 w 5062039"/>
                <a:gd name="connsiteY4" fmla="*/ 3533246 h 3533246"/>
                <a:gd name="connsiteX0" fmla="*/ 0 w 5062039"/>
                <a:gd name="connsiteY0" fmla="*/ 3533246 h 3533246"/>
                <a:gd name="connsiteX1" fmla="*/ 2023023 w 5062039"/>
                <a:gd name="connsiteY1" fmla="*/ 0 h 3533246"/>
                <a:gd name="connsiteX2" fmla="*/ 5062039 w 5062039"/>
                <a:gd name="connsiteY2" fmla="*/ 6350 h 3533246"/>
                <a:gd name="connsiteX3" fmla="*/ 5062039 w 5062039"/>
                <a:gd name="connsiteY3" fmla="*/ 3533246 h 3533246"/>
                <a:gd name="connsiteX4" fmla="*/ 0 w 5062039"/>
                <a:gd name="connsiteY4" fmla="*/ 3533246 h 3533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62039" h="3533246">
                  <a:moveTo>
                    <a:pt x="0" y="3533246"/>
                  </a:moveTo>
                  <a:cubicBezTo>
                    <a:pt x="1833378" y="2166276"/>
                    <a:pt x="2545168" y="995521"/>
                    <a:pt x="2023023" y="0"/>
                  </a:cubicBezTo>
                  <a:lnTo>
                    <a:pt x="5062039" y="6350"/>
                  </a:lnTo>
                  <a:lnTo>
                    <a:pt x="5062039" y="3533246"/>
                  </a:lnTo>
                  <a:lnTo>
                    <a:pt x="0" y="3533246"/>
                  </a:lnTo>
                  <a:close/>
                </a:path>
              </a:pathLst>
            </a:custGeom>
            <a:solidFill>
              <a:srgbClr val="3BB6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직사각형 19"/>
            <p:cNvSpPr/>
            <p:nvPr userDrawn="1"/>
          </p:nvSpPr>
          <p:spPr>
            <a:xfrm>
              <a:off x="8487000" y="0"/>
              <a:ext cx="657001" cy="3526896"/>
            </a:xfrm>
            <a:custGeom>
              <a:avLst/>
              <a:gdLst>
                <a:gd name="connsiteX0" fmla="*/ 0 w 2385000"/>
                <a:gd name="connsiteY0" fmla="*/ 0 h 3526896"/>
                <a:gd name="connsiteX1" fmla="*/ 2385000 w 2385000"/>
                <a:gd name="connsiteY1" fmla="*/ 0 h 3526896"/>
                <a:gd name="connsiteX2" fmla="*/ 2385000 w 2385000"/>
                <a:gd name="connsiteY2" fmla="*/ 3526896 h 3526896"/>
                <a:gd name="connsiteX3" fmla="*/ 0 w 2385000"/>
                <a:gd name="connsiteY3" fmla="*/ 3526896 h 3526896"/>
                <a:gd name="connsiteX4" fmla="*/ 0 w 2385000"/>
                <a:gd name="connsiteY4" fmla="*/ 0 h 3526896"/>
                <a:gd name="connsiteX0" fmla="*/ 0 w 2385000"/>
                <a:gd name="connsiteY0" fmla="*/ 0 h 3526896"/>
                <a:gd name="connsiteX1" fmla="*/ 556200 w 2385000"/>
                <a:gd name="connsiteY1" fmla="*/ 0 h 3526896"/>
                <a:gd name="connsiteX2" fmla="*/ 2385000 w 2385000"/>
                <a:gd name="connsiteY2" fmla="*/ 0 h 3526896"/>
                <a:gd name="connsiteX3" fmla="*/ 2385000 w 2385000"/>
                <a:gd name="connsiteY3" fmla="*/ 3526896 h 3526896"/>
                <a:gd name="connsiteX4" fmla="*/ 0 w 2385000"/>
                <a:gd name="connsiteY4" fmla="*/ 3526896 h 3526896"/>
                <a:gd name="connsiteX5" fmla="*/ 0 w 2385000"/>
                <a:gd name="connsiteY5" fmla="*/ 0 h 3526896"/>
                <a:gd name="connsiteX0" fmla="*/ 0 w 2385000"/>
                <a:gd name="connsiteY0" fmla="*/ 3526896 h 3526896"/>
                <a:gd name="connsiteX1" fmla="*/ 556200 w 2385000"/>
                <a:gd name="connsiteY1" fmla="*/ 0 h 3526896"/>
                <a:gd name="connsiteX2" fmla="*/ 2385000 w 2385000"/>
                <a:gd name="connsiteY2" fmla="*/ 0 h 3526896"/>
                <a:gd name="connsiteX3" fmla="*/ 2385000 w 2385000"/>
                <a:gd name="connsiteY3" fmla="*/ 3526896 h 3526896"/>
                <a:gd name="connsiteX4" fmla="*/ 0 w 2385000"/>
                <a:gd name="connsiteY4" fmla="*/ 3526896 h 3526896"/>
                <a:gd name="connsiteX0" fmla="*/ 24789 w 2409789"/>
                <a:gd name="connsiteY0" fmla="*/ 3526896 h 3526896"/>
                <a:gd name="connsiteX1" fmla="*/ 580989 w 2409789"/>
                <a:gd name="connsiteY1" fmla="*/ 0 h 3526896"/>
                <a:gd name="connsiteX2" fmla="*/ 2409789 w 2409789"/>
                <a:gd name="connsiteY2" fmla="*/ 0 h 3526896"/>
                <a:gd name="connsiteX3" fmla="*/ 2409789 w 2409789"/>
                <a:gd name="connsiteY3" fmla="*/ 3526896 h 3526896"/>
                <a:gd name="connsiteX4" fmla="*/ 24789 w 2409789"/>
                <a:gd name="connsiteY4" fmla="*/ 3526896 h 3526896"/>
                <a:gd name="connsiteX0" fmla="*/ 375359 w 2760359"/>
                <a:gd name="connsiteY0" fmla="*/ 3526896 h 3526896"/>
                <a:gd name="connsiteX1" fmla="*/ 931559 w 2760359"/>
                <a:gd name="connsiteY1" fmla="*/ 0 h 3526896"/>
                <a:gd name="connsiteX2" fmla="*/ 2760359 w 2760359"/>
                <a:gd name="connsiteY2" fmla="*/ 0 h 3526896"/>
                <a:gd name="connsiteX3" fmla="*/ 2760359 w 2760359"/>
                <a:gd name="connsiteY3" fmla="*/ 3526896 h 3526896"/>
                <a:gd name="connsiteX4" fmla="*/ 375359 w 2760359"/>
                <a:gd name="connsiteY4" fmla="*/ 3526896 h 3526896"/>
                <a:gd name="connsiteX0" fmla="*/ 270795 w 2655795"/>
                <a:gd name="connsiteY0" fmla="*/ 3526896 h 3526896"/>
                <a:gd name="connsiteX1" fmla="*/ 826995 w 2655795"/>
                <a:gd name="connsiteY1" fmla="*/ 0 h 3526896"/>
                <a:gd name="connsiteX2" fmla="*/ 2655795 w 2655795"/>
                <a:gd name="connsiteY2" fmla="*/ 0 h 3526896"/>
                <a:gd name="connsiteX3" fmla="*/ 2655795 w 2655795"/>
                <a:gd name="connsiteY3" fmla="*/ 3526896 h 3526896"/>
                <a:gd name="connsiteX4" fmla="*/ 270795 w 2655795"/>
                <a:gd name="connsiteY4" fmla="*/ 3526896 h 3526896"/>
                <a:gd name="connsiteX0" fmla="*/ 81146 w 2466146"/>
                <a:gd name="connsiteY0" fmla="*/ 3526896 h 3526896"/>
                <a:gd name="connsiteX1" fmla="*/ 637346 w 2466146"/>
                <a:gd name="connsiteY1" fmla="*/ 0 h 3526896"/>
                <a:gd name="connsiteX2" fmla="*/ 2466146 w 2466146"/>
                <a:gd name="connsiteY2" fmla="*/ 0 h 3526896"/>
                <a:gd name="connsiteX3" fmla="*/ 2466146 w 2466146"/>
                <a:gd name="connsiteY3" fmla="*/ 3526896 h 3526896"/>
                <a:gd name="connsiteX4" fmla="*/ 81146 w 2466146"/>
                <a:gd name="connsiteY4" fmla="*/ 3526896 h 3526896"/>
                <a:gd name="connsiteX0" fmla="*/ 45620 w 2430620"/>
                <a:gd name="connsiteY0" fmla="*/ 3526896 h 3526896"/>
                <a:gd name="connsiteX1" fmla="*/ 984498 w 2430620"/>
                <a:gd name="connsiteY1" fmla="*/ 0 h 3526896"/>
                <a:gd name="connsiteX2" fmla="*/ 2430620 w 2430620"/>
                <a:gd name="connsiteY2" fmla="*/ 0 h 3526896"/>
                <a:gd name="connsiteX3" fmla="*/ 2430620 w 2430620"/>
                <a:gd name="connsiteY3" fmla="*/ 3526896 h 3526896"/>
                <a:gd name="connsiteX4" fmla="*/ 45620 w 2430620"/>
                <a:gd name="connsiteY4" fmla="*/ 3526896 h 3526896"/>
                <a:gd name="connsiteX0" fmla="*/ 17527 w 3717986"/>
                <a:gd name="connsiteY0" fmla="*/ 3526896 h 3526896"/>
                <a:gd name="connsiteX1" fmla="*/ 2271864 w 3717986"/>
                <a:gd name="connsiteY1" fmla="*/ 0 h 3526896"/>
                <a:gd name="connsiteX2" fmla="*/ 3717986 w 3717986"/>
                <a:gd name="connsiteY2" fmla="*/ 0 h 3526896"/>
                <a:gd name="connsiteX3" fmla="*/ 3717986 w 3717986"/>
                <a:gd name="connsiteY3" fmla="*/ 3526896 h 3526896"/>
                <a:gd name="connsiteX4" fmla="*/ 17527 w 3717986"/>
                <a:gd name="connsiteY4" fmla="*/ 3526896 h 3526896"/>
                <a:gd name="connsiteX0" fmla="*/ 0 w 3700459"/>
                <a:gd name="connsiteY0" fmla="*/ 3526896 h 3526896"/>
                <a:gd name="connsiteX1" fmla="*/ 2254337 w 3700459"/>
                <a:gd name="connsiteY1" fmla="*/ 0 h 3526896"/>
                <a:gd name="connsiteX2" fmla="*/ 3700459 w 3700459"/>
                <a:gd name="connsiteY2" fmla="*/ 0 h 3526896"/>
                <a:gd name="connsiteX3" fmla="*/ 3700459 w 3700459"/>
                <a:gd name="connsiteY3" fmla="*/ 3526896 h 3526896"/>
                <a:gd name="connsiteX4" fmla="*/ 0 w 3700459"/>
                <a:gd name="connsiteY4" fmla="*/ 3526896 h 3526896"/>
                <a:gd name="connsiteX0" fmla="*/ 0 w 3700459"/>
                <a:gd name="connsiteY0" fmla="*/ 3526896 h 3526896"/>
                <a:gd name="connsiteX1" fmla="*/ 2254337 w 3700459"/>
                <a:gd name="connsiteY1" fmla="*/ 0 h 3526896"/>
                <a:gd name="connsiteX2" fmla="*/ 3700459 w 3700459"/>
                <a:gd name="connsiteY2" fmla="*/ 0 h 3526896"/>
                <a:gd name="connsiteX3" fmla="*/ 3700459 w 3700459"/>
                <a:gd name="connsiteY3" fmla="*/ 3526896 h 3526896"/>
                <a:gd name="connsiteX4" fmla="*/ 0 w 3700459"/>
                <a:gd name="connsiteY4" fmla="*/ 3526896 h 352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0459" h="3526896">
                  <a:moveTo>
                    <a:pt x="0" y="3526896"/>
                  </a:moveTo>
                  <a:cubicBezTo>
                    <a:pt x="567499" y="2016551"/>
                    <a:pt x="2179047" y="1108974"/>
                    <a:pt x="2254337" y="0"/>
                  </a:cubicBezTo>
                  <a:lnTo>
                    <a:pt x="3700459" y="0"/>
                  </a:lnTo>
                  <a:lnTo>
                    <a:pt x="3700459" y="3526896"/>
                  </a:lnTo>
                  <a:lnTo>
                    <a:pt x="0" y="3526896"/>
                  </a:lnTo>
                  <a:close/>
                </a:path>
              </a:pathLst>
            </a:custGeom>
            <a:solidFill>
              <a:srgbClr val="61BF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930"/>
          <a:stretch/>
        </p:blipFill>
        <p:spPr>
          <a:xfrm>
            <a:off x="27000" y="6618561"/>
            <a:ext cx="639000" cy="211839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982B7174-1DB1-43E1-8E49-D3B42D3C07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2001" y="36000"/>
            <a:ext cx="8736466" cy="468000"/>
          </a:xfrm>
        </p:spPr>
        <p:txBody>
          <a:bodyPr anchor="ctr">
            <a:noAutofit/>
          </a:bodyPr>
          <a:lstStyle>
            <a:lvl1pPr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dirty="0"/>
              <a:t>Title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F3F0163-F249-4D5F-9CC3-A42FB1482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16" y="639000"/>
            <a:ext cx="8987368" cy="5868000"/>
          </a:xfrm>
        </p:spPr>
        <p:txBody>
          <a:bodyPr>
            <a:noAutofit/>
          </a:bodyPr>
          <a:lstStyle>
            <a:lvl1pPr marL="266700" indent="-266700">
              <a:lnSpc>
                <a:spcPct val="110000"/>
              </a:lnSpc>
              <a:defRPr sz="2200">
                <a:solidFill>
                  <a:srgbClr val="21272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34988" indent="-258763">
              <a:lnSpc>
                <a:spcPct val="110000"/>
              </a:lnSpc>
              <a:defRPr sz="2000">
                <a:solidFill>
                  <a:srgbClr val="21272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01688" indent="-249238">
              <a:lnSpc>
                <a:spcPct val="110000"/>
              </a:lnSpc>
              <a:defRPr sz="1800">
                <a:solidFill>
                  <a:srgbClr val="21272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77913" indent="-250825">
              <a:lnSpc>
                <a:spcPct val="110000"/>
              </a:lnSpc>
              <a:defRPr sz="1600">
                <a:solidFill>
                  <a:srgbClr val="21272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58888" indent="-239713">
              <a:lnSpc>
                <a:spcPct val="110000"/>
              </a:lnSpc>
              <a:defRPr sz="1400">
                <a:solidFill>
                  <a:srgbClr val="21272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08284" y="6617802"/>
            <a:ext cx="2057400" cy="182562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762159F-2A17-4C7A-841F-B2A334D244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6" name="텍스트 개체 틀 13"/>
          <p:cNvSpPr>
            <a:spLocks noGrp="1"/>
          </p:cNvSpPr>
          <p:nvPr>
            <p:ph type="body" sz="quarter" idx="13" hasCustomPrompt="1"/>
          </p:nvPr>
        </p:nvSpPr>
        <p:spPr>
          <a:xfrm>
            <a:off x="5799139" y="5918201"/>
            <a:ext cx="3292475" cy="6519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References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094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62999" y="504000"/>
            <a:ext cx="9108000" cy="72000"/>
            <a:chOff x="0" y="0"/>
            <a:chExt cx="9144001" cy="352689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직사각형 7"/>
            <p:cNvSpPr/>
            <p:nvPr userDrawn="1"/>
          </p:nvSpPr>
          <p:spPr>
            <a:xfrm>
              <a:off x="0" y="0"/>
              <a:ext cx="9144000" cy="3526896"/>
            </a:xfrm>
            <a:prstGeom prst="rect">
              <a:avLst/>
            </a:prstGeom>
            <a:solidFill>
              <a:srgbClr val="1AA5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직사각형 18"/>
            <p:cNvSpPr/>
            <p:nvPr userDrawn="1"/>
          </p:nvSpPr>
          <p:spPr>
            <a:xfrm>
              <a:off x="6327000" y="0"/>
              <a:ext cx="2817000" cy="3526896"/>
            </a:xfrm>
            <a:custGeom>
              <a:avLst/>
              <a:gdLst>
                <a:gd name="connsiteX0" fmla="*/ 0 w 8001000"/>
                <a:gd name="connsiteY0" fmla="*/ 0 h 3526896"/>
                <a:gd name="connsiteX1" fmla="*/ 8001000 w 8001000"/>
                <a:gd name="connsiteY1" fmla="*/ 0 h 3526896"/>
                <a:gd name="connsiteX2" fmla="*/ 8001000 w 8001000"/>
                <a:gd name="connsiteY2" fmla="*/ 3526896 h 3526896"/>
                <a:gd name="connsiteX3" fmla="*/ 0 w 8001000"/>
                <a:gd name="connsiteY3" fmla="*/ 3526896 h 3526896"/>
                <a:gd name="connsiteX4" fmla="*/ 0 w 8001000"/>
                <a:gd name="connsiteY4" fmla="*/ 0 h 3526896"/>
                <a:gd name="connsiteX0" fmla="*/ 0 w 8001000"/>
                <a:gd name="connsiteY0" fmla="*/ 12700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5" fmla="*/ 0 w 8001000"/>
                <a:gd name="connsiteY5" fmla="*/ 12700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3375601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3375601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1000" h="3539596">
                  <a:moveTo>
                    <a:pt x="0" y="3539596"/>
                  </a:moveTo>
                  <a:cubicBezTo>
                    <a:pt x="122767" y="2626431"/>
                    <a:pt x="708284" y="755637"/>
                    <a:pt x="3375601" y="0"/>
                  </a:cubicBezTo>
                  <a:lnTo>
                    <a:pt x="8001000" y="12700"/>
                  </a:lnTo>
                  <a:lnTo>
                    <a:pt x="8001000" y="3539596"/>
                  </a:lnTo>
                  <a:lnTo>
                    <a:pt x="0" y="3539596"/>
                  </a:lnTo>
                  <a:close/>
                </a:path>
              </a:pathLst>
            </a:custGeom>
            <a:solidFill>
              <a:srgbClr val="06AB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직사각형 20"/>
            <p:cNvSpPr/>
            <p:nvPr userDrawn="1"/>
          </p:nvSpPr>
          <p:spPr>
            <a:xfrm>
              <a:off x="7272000" y="0"/>
              <a:ext cx="1871999" cy="3526896"/>
            </a:xfrm>
            <a:custGeom>
              <a:avLst/>
              <a:gdLst>
                <a:gd name="connsiteX0" fmla="*/ 0 w 4410000"/>
                <a:gd name="connsiteY0" fmla="*/ 0 h 3526896"/>
                <a:gd name="connsiteX1" fmla="*/ 4410000 w 4410000"/>
                <a:gd name="connsiteY1" fmla="*/ 0 h 3526896"/>
                <a:gd name="connsiteX2" fmla="*/ 4410000 w 4410000"/>
                <a:gd name="connsiteY2" fmla="*/ 3526896 h 3526896"/>
                <a:gd name="connsiteX3" fmla="*/ 0 w 4410000"/>
                <a:gd name="connsiteY3" fmla="*/ 3526896 h 3526896"/>
                <a:gd name="connsiteX4" fmla="*/ 0 w 4410000"/>
                <a:gd name="connsiteY4" fmla="*/ 0 h 3526896"/>
                <a:gd name="connsiteX0" fmla="*/ 0 w 4410000"/>
                <a:gd name="connsiteY0" fmla="*/ 6350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5" fmla="*/ 0 w 4410000"/>
                <a:gd name="connsiteY5" fmla="*/ 6350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942000 w 4410000"/>
                <a:gd name="connsiteY2" fmla="*/ 0 h 3533246"/>
                <a:gd name="connsiteX3" fmla="*/ 4410000 w 4410000"/>
                <a:gd name="connsiteY3" fmla="*/ 6350 h 3533246"/>
                <a:gd name="connsiteX4" fmla="*/ 4410000 w 4410000"/>
                <a:gd name="connsiteY4" fmla="*/ 3533246 h 3533246"/>
                <a:gd name="connsiteX5" fmla="*/ 0 w 4410000"/>
                <a:gd name="connsiteY5" fmla="*/ 3533246 h 3533246"/>
                <a:gd name="connsiteX0" fmla="*/ 200186 w 4610186"/>
                <a:gd name="connsiteY0" fmla="*/ 3533246 h 3533246"/>
                <a:gd name="connsiteX1" fmla="*/ 1142186 w 4610186"/>
                <a:gd name="connsiteY1" fmla="*/ 0 h 3533246"/>
                <a:gd name="connsiteX2" fmla="*/ 4610186 w 4610186"/>
                <a:gd name="connsiteY2" fmla="*/ 6350 h 3533246"/>
                <a:gd name="connsiteX3" fmla="*/ 4610186 w 4610186"/>
                <a:gd name="connsiteY3" fmla="*/ 3533246 h 3533246"/>
                <a:gd name="connsiteX4" fmla="*/ 200186 w 4610186"/>
                <a:gd name="connsiteY4" fmla="*/ 3533246 h 3533246"/>
                <a:gd name="connsiteX0" fmla="*/ 107114 w 4517114"/>
                <a:gd name="connsiteY0" fmla="*/ 3533246 h 3533246"/>
                <a:gd name="connsiteX1" fmla="*/ 1049114 w 4517114"/>
                <a:gd name="connsiteY1" fmla="*/ 0 h 3533246"/>
                <a:gd name="connsiteX2" fmla="*/ 4517114 w 4517114"/>
                <a:gd name="connsiteY2" fmla="*/ 6350 h 3533246"/>
                <a:gd name="connsiteX3" fmla="*/ 4517114 w 4517114"/>
                <a:gd name="connsiteY3" fmla="*/ 3533246 h 3533246"/>
                <a:gd name="connsiteX4" fmla="*/ 107114 w 4517114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1370984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5062039"/>
                <a:gd name="connsiteY0" fmla="*/ 3533246 h 3533246"/>
                <a:gd name="connsiteX1" fmla="*/ 2023023 w 5062039"/>
                <a:gd name="connsiteY1" fmla="*/ 0 h 3533246"/>
                <a:gd name="connsiteX2" fmla="*/ 5062039 w 5062039"/>
                <a:gd name="connsiteY2" fmla="*/ 6350 h 3533246"/>
                <a:gd name="connsiteX3" fmla="*/ 5062039 w 5062039"/>
                <a:gd name="connsiteY3" fmla="*/ 3533246 h 3533246"/>
                <a:gd name="connsiteX4" fmla="*/ 0 w 5062039"/>
                <a:gd name="connsiteY4" fmla="*/ 3533246 h 3533246"/>
                <a:gd name="connsiteX0" fmla="*/ 0 w 5062039"/>
                <a:gd name="connsiteY0" fmla="*/ 3533246 h 3533246"/>
                <a:gd name="connsiteX1" fmla="*/ 2023023 w 5062039"/>
                <a:gd name="connsiteY1" fmla="*/ 0 h 3533246"/>
                <a:gd name="connsiteX2" fmla="*/ 5062039 w 5062039"/>
                <a:gd name="connsiteY2" fmla="*/ 6350 h 3533246"/>
                <a:gd name="connsiteX3" fmla="*/ 5062039 w 5062039"/>
                <a:gd name="connsiteY3" fmla="*/ 3533246 h 3533246"/>
                <a:gd name="connsiteX4" fmla="*/ 0 w 5062039"/>
                <a:gd name="connsiteY4" fmla="*/ 3533246 h 3533246"/>
                <a:gd name="connsiteX0" fmla="*/ 0 w 5062039"/>
                <a:gd name="connsiteY0" fmla="*/ 3533246 h 3533246"/>
                <a:gd name="connsiteX1" fmla="*/ 2023023 w 5062039"/>
                <a:gd name="connsiteY1" fmla="*/ 0 h 3533246"/>
                <a:gd name="connsiteX2" fmla="*/ 5062039 w 5062039"/>
                <a:gd name="connsiteY2" fmla="*/ 6350 h 3533246"/>
                <a:gd name="connsiteX3" fmla="*/ 5062039 w 5062039"/>
                <a:gd name="connsiteY3" fmla="*/ 3533246 h 3533246"/>
                <a:gd name="connsiteX4" fmla="*/ 0 w 5062039"/>
                <a:gd name="connsiteY4" fmla="*/ 3533246 h 3533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62039" h="3533246">
                  <a:moveTo>
                    <a:pt x="0" y="3533246"/>
                  </a:moveTo>
                  <a:cubicBezTo>
                    <a:pt x="1833378" y="2166276"/>
                    <a:pt x="2545168" y="995521"/>
                    <a:pt x="2023023" y="0"/>
                  </a:cubicBezTo>
                  <a:lnTo>
                    <a:pt x="5062039" y="6350"/>
                  </a:lnTo>
                  <a:lnTo>
                    <a:pt x="5062039" y="3533246"/>
                  </a:lnTo>
                  <a:lnTo>
                    <a:pt x="0" y="3533246"/>
                  </a:lnTo>
                  <a:close/>
                </a:path>
              </a:pathLst>
            </a:custGeom>
            <a:solidFill>
              <a:srgbClr val="3BB6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직사각형 19"/>
            <p:cNvSpPr/>
            <p:nvPr userDrawn="1"/>
          </p:nvSpPr>
          <p:spPr>
            <a:xfrm>
              <a:off x="8487000" y="0"/>
              <a:ext cx="657001" cy="3526896"/>
            </a:xfrm>
            <a:custGeom>
              <a:avLst/>
              <a:gdLst>
                <a:gd name="connsiteX0" fmla="*/ 0 w 2385000"/>
                <a:gd name="connsiteY0" fmla="*/ 0 h 3526896"/>
                <a:gd name="connsiteX1" fmla="*/ 2385000 w 2385000"/>
                <a:gd name="connsiteY1" fmla="*/ 0 h 3526896"/>
                <a:gd name="connsiteX2" fmla="*/ 2385000 w 2385000"/>
                <a:gd name="connsiteY2" fmla="*/ 3526896 h 3526896"/>
                <a:gd name="connsiteX3" fmla="*/ 0 w 2385000"/>
                <a:gd name="connsiteY3" fmla="*/ 3526896 h 3526896"/>
                <a:gd name="connsiteX4" fmla="*/ 0 w 2385000"/>
                <a:gd name="connsiteY4" fmla="*/ 0 h 3526896"/>
                <a:gd name="connsiteX0" fmla="*/ 0 w 2385000"/>
                <a:gd name="connsiteY0" fmla="*/ 0 h 3526896"/>
                <a:gd name="connsiteX1" fmla="*/ 556200 w 2385000"/>
                <a:gd name="connsiteY1" fmla="*/ 0 h 3526896"/>
                <a:gd name="connsiteX2" fmla="*/ 2385000 w 2385000"/>
                <a:gd name="connsiteY2" fmla="*/ 0 h 3526896"/>
                <a:gd name="connsiteX3" fmla="*/ 2385000 w 2385000"/>
                <a:gd name="connsiteY3" fmla="*/ 3526896 h 3526896"/>
                <a:gd name="connsiteX4" fmla="*/ 0 w 2385000"/>
                <a:gd name="connsiteY4" fmla="*/ 3526896 h 3526896"/>
                <a:gd name="connsiteX5" fmla="*/ 0 w 2385000"/>
                <a:gd name="connsiteY5" fmla="*/ 0 h 3526896"/>
                <a:gd name="connsiteX0" fmla="*/ 0 w 2385000"/>
                <a:gd name="connsiteY0" fmla="*/ 3526896 h 3526896"/>
                <a:gd name="connsiteX1" fmla="*/ 556200 w 2385000"/>
                <a:gd name="connsiteY1" fmla="*/ 0 h 3526896"/>
                <a:gd name="connsiteX2" fmla="*/ 2385000 w 2385000"/>
                <a:gd name="connsiteY2" fmla="*/ 0 h 3526896"/>
                <a:gd name="connsiteX3" fmla="*/ 2385000 w 2385000"/>
                <a:gd name="connsiteY3" fmla="*/ 3526896 h 3526896"/>
                <a:gd name="connsiteX4" fmla="*/ 0 w 2385000"/>
                <a:gd name="connsiteY4" fmla="*/ 3526896 h 3526896"/>
                <a:gd name="connsiteX0" fmla="*/ 24789 w 2409789"/>
                <a:gd name="connsiteY0" fmla="*/ 3526896 h 3526896"/>
                <a:gd name="connsiteX1" fmla="*/ 580989 w 2409789"/>
                <a:gd name="connsiteY1" fmla="*/ 0 h 3526896"/>
                <a:gd name="connsiteX2" fmla="*/ 2409789 w 2409789"/>
                <a:gd name="connsiteY2" fmla="*/ 0 h 3526896"/>
                <a:gd name="connsiteX3" fmla="*/ 2409789 w 2409789"/>
                <a:gd name="connsiteY3" fmla="*/ 3526896 h 3526896"/>
                <a:gd name="connsiteX4" fmla="*/ 24789 w 2409789"/>
                <a:gd name="connsiteY4" fmla="*/ 3526896 h 3526896"/>
                <a:gd name="connsiteX0" fmla="*/ 375359 w 2760359"/>
                <a:gd name="connsiteY0" fmla="*/ 3526896 h 3526896"/>
                <a:gd name="connsiteX1" fmla="*/ 931559 w 2760359"/>
                <a:gd name="connsiteY1" fmla="*/ 0 h 3526896"/>
                <a:gd name="connsiteX2" fmla="*/ 2760359 w 2760359"/>
                <a:gd name="connsiteY2" fmla="*/ 0 h 3526896"/>
                <a:gd name="connsiteX3" fmla="*/ 2760359 w 2760359"/>
                <a:gd name="connsiteY3" fmla="*/ 3526896 h 3526896"/>
                <a:gd name="connsiteX4" fmla="*/ 375359 w 2760359"/>
                <a:gd name="connsiteY4" fmla="*/ 3526896 h 3526896"/>
                <a:gd name="connsiteX0" fmla="*/ 270795 w 2655795"/>
                <a:gd name="connsiteY0" fmla="*/ 3526896 h 3526896"/>
                <a:gd name="connsiteX1" fmla="*/ 826995 w 2655795"/>
                <a:gd name="connsiteY1" fmla="*/ 0 h 3526896"/>
                <a:gd name="connsiteX2" fmla="*/ 2655795 w 2655795"/>
                <a:gd name="connsiteY2" fmla="*/ 0 h 3526896"/>
                <a:gd name="connsiteX3" fmla="*/ 2655795 w 2655795"/>
                <a:gd name="connsiteY3" fmla="*/ 3526896 h 3526896"/>
                <a:gd name="connsiteX4" fmla="*/ 270795 w 2655795"/>
                <a:gd name="connsiteY4" fmla="*/ 3526896 h 3526896"/>
                <a:gd name="connsiteX0" fmla="*/ 81146 w 2466146"/>
                <a:gd name="connsiteY0" fmla="*/ 3526896 h 3526896"/>
                <a:gd name="connsiteX1" fmla="*/ 637346 w 2466146"/>
                <a:gd name="connsiteY1" fmla="*/ 0 h 3526896"/>
                <a:gd name="connsiteX2" fmla="*/ 2466146 w 2466146"/>
                <a:gd name="connsiteY2" fmla="*/ 0 h 3526896"/>
                <a:gd name="connsiteX3" fmla="*/ 2466146 w 2466146"/>
                <a:gd name="connsiteY3" fmla="*/ 3526896 h 3526896"/>
                <a:gd name="connsiteX4" fmla="*/ 81146 w 2466146"/>
                <a:gd name="connsiteY4" fmla="*/ 3526896 h 3526896"/>
                <a:gd name="connsiteX0" fmla="*/ 45620 w 2430620"/>
                <a:gd name="connsiteY0" fmla="*/ 3526896 h 3526896"/>
                <a:gd name="connsiteX1" fmla="*/ 984498 w 2430620"/>
                <a:gd name="connsiteY1" fmla="*/ 0 h 3526896"/>
                <a:gd name="connsiteX2" fmla="*/ 2430620 w 2430620"/>
                <a:gd name="connsiteY2" fmla="*/ 0 h 3526896"/>
                <a:gd name="connsiteX3" fmla="*/ 2430620 w 2430620"/>
                <a:gd name="connsiteY3" fmla="*/ 3526896 h 3526896"/>
                <a:gd name="connsiteX4" fmla="*/ 45620 w 2430620"/>
                <a:gd name="connsiteY4" fmla="*/ 3526896 h 3526896"/>
                <a:gd name="connsiteX0" fmla="*/ 17527 w 3717986"/>
                <a:gd name="connsiteY0" fmla="*/ 3526896 h 3526896"/>
                <a:gd name="connsiteX1" fmla="*/ 2271864 w 3717986"/>
                <a:gd name="connsiteY1" fmla="*/ 0 h 3526896"/>
                <a:gd name="connsiteX2" fmla="*/ 3717986 w 3717986"/>
                <a:gd name="connsiteY2" fmla="*/ 0 h 3526896"/>
                <a:gd name="connsiteX3" fmla="*/ 3717986 w 3717986"/>
                <a:gd name="connsiteY3" fmla="*/ 3526896 h 3526896"/>
                <a:gd name="connsiteX4" fmla="*/ 17527 w 3717986"/>
                <a:gd name="connsiteY4" fmla="*/ 3526896 h 3526896"/>
                <a:gd name="connsiteX0" fmla="*/ 0 w 3700459"/>
                <a:gd name="connsiteY0" fmla="*/ 3526896 h 3526896"/>
                <a:gd name="connsiteX1" fmla="*/ 2254337 w 3700459"/>
                <a:gd name="connsiteY1" fmla="*/ 0 h 3526896"/>
                <a:gd name="connsiteX2" fmla="*/ 3700459 w 3700459"/>
                <a:gd name="connsiteY2" fmla="*/ 0 h 3526896"/>
                <a:gd name="connsiteX3" fmla="*/ 3700459 w 3700459"/>
                <a:gd name="connsiteY3" fmla="*/ 3526896 h 3526896"/>
                <a:gd name="connsiteX4" fmla="*/ 0 w 3700459"/>
                <a:gd name="connsiteY4" fmla="*/ 3526896 h 3526896"/>
                <a:gd name="connsiteX0" fmla="*/ 0 w 3700459"/>
                <a:gd name="connsiteY0" fmla="*/ 3526896 h 3526896"/>
                <a:gd name="connsiteX1" fmla="*/ 2254337 w 3700459"/>
                <a:gd name="connsiteY1" fmla="*/ 0 h 3526896"/>
                <a:gd name="connsiteX2" fmla="*/ 3700459 w 3700459"/>
                <a:gd name="connsiteY2" fmla="*/ 0 h 3526896"/>
                <a:gd name="connsiteX3" fmla="*/ 3700459 w 3700459"/>
                <a:gd name="connsiteY3" fmla="*/ 3526896 h 3526896"/>
                <a:gd name="connsiteX4" fmla="*/ 0 w 3700459"/>
                <a:gd name="connsiteY4" fmla="*/ 3526896 h 352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0459" h="3526896">
                  <a:moveTo>
                    <a:pt x="0" y="3526896"/>
                  </a:moveTo>
                  <a:cubicBezTo>
                    <a:pt x="567499" y="2016551"/>
                    <a:pt x="2179047" y="1108974"/>
                    <a:pt x="2254337" y="0"/>
                  </a:cubicBezTo>
                  <a:lnTo>
                    <a:pt x="3700459" y="0"/>
                  </a:lnTo>
                  <a:lnTo>
                    <a:pt x="3700459" y="3526896"/>
                  </a:lnTo>
                  <a:lnTo>
                    <a:pt x="0" y="3526896"/>
                  </a:lnTo>
                  <a:close/>
                </a:path>
              </a:pathLst>
            </a:custGeom>
            <a:solidFill>
              <a:srgbClr val="61BF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930"/>
          <a:stretch/>
        </p:blipFill>
        <p:spPr>
          <a:xfrm>
            <a:off x="27000" y="6618561"/>
            <a:ext cx="639000" cy="211839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982B7174-1DB1-43E1-8E49-D3B42D3C07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2001" y="36000"/>
            <a:ext cx="8736466" cy="468000"/>
          </a:xfrm>
        </p:spPr>
        <p:txBody>
          <a:bodyPr anchor="ctr">
            <a:noAutofit/>
          </a:bodyPr>
          <a:lstStyle>
            <a:lvl1pPr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dirty="0"/>
              <a:t>Title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08284" y="6617802"/>
            <a:ext cx="2057400" cy="182562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762159F-2A17-4C7A-841F-B2A334D244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6" name="텍스트 개체 틀 13"/>
          <p:cNvSpPr>
            <a:spLocks noGrp="1"/>
          </p:cNvSpPr>
          <p:nvPr>
            <p:ph type="body" sz="quarter" idx="13" hasCustomPrompt="1"/>
          </p:nvPr>
        </p:nvSpPr>
        <p:spPr>
          <a:xfrm>
            <a:off x="5799139" y="5918201"/>
            <a:ext cx="3292475" cy="6519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References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2139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8AEC7-13B3-4961-BCE8-7AD8046C6031}" type="datetime1">
              <a:rPr lang="ko-KR" altLang="en-US" smtClean="0"/>
              <a:t>2024-02-21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076CD1-0952-4547-AAF4-DE275FAB73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075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7" r:id="rId2"/>
    <p:sldLayoutId id="2147483661" r:id="rId3"/>
    <p:sldLayoutId id="2147483658" r:id="rId4"/>
    <p:sldLayoutId id="2147483660" r:id="rId5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ensorflow.blog/handson-ml2/" TargetMode="External"/><Relationship Id="rId7" Type="http://schemas.openxmlformats.org/officeDocument/2006/relationships/hyperlink" Target="https://jehyunlee.github.io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chat.openai.com/" TargetMode="External"/><Relationship Id="rId5" Type="http://schemas.openxmlformats.org/officeDocument/2006/relationships/hyperlink" Target="https://google.com/" TargetMode="External"/><Relationship Id="rId4" Type="http://schemas.openxmlformats.org/officeDocument/2006/relationships/hyperlink" Target="https://www.codecademy.com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playground.tensorflow.org/" TargetMode="Externa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velog.io/@w00j00ng351/wsl-&#44592;&#45733;-&#54876;&#49457;&#54868;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b="1" dirty="0" err="1"/>
              <a:t>양진훈</a:t>
            </a:r>
            <a:endParaRPr lang="en-US" altLang="ko-KR" b="1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/>
              <a:t>(e-mail: jhyang00@krict.re.kr / jk105214@gmail.com)</a:t>
            </a:r>
            <a:endParaRPr lang="ko-KR" altLang="en-US" sz="1600" dirty="0"/>
          </a:p>
          <a:p>
            <a:pPr marL="0" indent="0">
              <a:spcBef>
                <a:spcPts val="0"/>
              </a:spcBef>
              <a:buNone/>
            </a:pPr>
            <a:endParaRPr lang="en-US" altLang="ko-KR" sz="20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ko-KR" altLang="en-US" sz="1800" dirty="0"/>
              <a:t>한국화학연구원 </a:t>
            </a:r>
            <a:endParaRPr lang="en-US" altLang="ko-KR" sz="1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ko-KR" altLang="en-US" sz="1800" dirty="0" err="1"/>
              <a:t>화학플랫폼연구본부</a:t>
            </a:r>
            <a:endParaRPr lang="en-US" altLang="ko-KR" sz="1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ko-KR" altLang="en-US" sz="1800" dirty="0"/>
              <a:t>화학데이터기반연구센터</a:t>
            </a:r>
            <a:endParaRPr lang="en-US" altLang="ko-KR" sz="1800" dirty="0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b="1" dirty="0"/>
              <a:t>인공지능을 활용한 소재 연구</a:t>
            </a:r>
          </a:p>
        </p:txBody>
      </p:sp>
    </p:spTree>
    <p:extLst>
      <p:ext uri="{BB962C8B-B14F-4D97-AF65-F5344CB8AC3E}">
        <p14:creationId xmlns:p14="http://schemas.microsoft.com/office/powerpoint/2010/main" val="3341030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기계학습 모델을 활용한 문제 해결</a:t>
            </a:r>
          </a:p>
        </p:txBody>
      </p:sp>
      <p:pic>
        <p:nvPicPr>
          <p:cNvPr id="3074" name="Picture 2" descr="스크린샷 2018-05-23 오후 11.40.3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642532"/>
            <a:ext cx="4053054" cy="2016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스크린샷 2018-05-23 오후 11.41.5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15" y="2685436"/>
            <a:ext cx="4059559" cy="2101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스크린샷 2018-05-23 오후 11.44.3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4812915"/>
            <a:ext cx="4053054" cy="1613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224274" y="836712"/>
            <a:ext cx="464742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적절한 규칙을 찾기 위한 수많은 실험</a:t>
            </a:r>
            <a:endParaRPr lang="en-US" altLang="ko-KR" b="1" dirty="0"/>
          </a:p>
          <a:p>
            <a:pPr>
              <a:spcAft>
                <a:spcPts val="600"/>
              </a:spcAft>
            </a:pPr>
            <a:r>
              <a:rPr lang="ko-KR" altLang="en-US" dirty="0"/>
              <a:t>전통적인 </a:t>
            </a:r>
            <a:r>
              <a:rPr lang="en-US" altLang="ko-KR" dirty="0"/>
              <a:t>trial &amp; error </a:t>
            </a:r>
            <a:r>
              <a:rPr lang="ko-KR" altLang="en-US" dirty="0"/>
              <a:t>방식을 통한 현상 해석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많은 시간과 비용을 투자해야 함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224274" y="2848867"/>
            <a:ext cx="438017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기계학습 모델을 활용한 개발 과정 가속</a:t>
            </a:r>
            <a:endParaRPr lang="en-US" altLang="ko-KR" b="1" dirty="0"/>
          </a:p>
          <a:p>
            <a:pPr>
              <a:spcAft>
                <a:spcPts val="600"/>
              </a:spcAft>
            </a:pPr>
            <a:r>
              <a:rPr lang="ko-KR" altLang="en-US" dirty="0"/>
              <a:t>데이터에 숨겨진 패턴을 찾아 데이터를 나타낼 수 있는 모델을 학습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i="1" dirty="0"/>
              <a:t>데이터의 확률 분포를 학습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6588224" y="5918201"/>
            <a:ext cx="2503390" cy="651933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24274" y="4976008"/>
            <a:ext cx="467419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b="1" dirty="0"/>
              <a:t>Active learning</a:t>
            </a:r>
            <a:r>
              <a:rPr lang="ko-KR" altLang="en-US" b="1" dirty="0"/>
              <a:t>을 통한 </a:t>
            </a:r>
            <a:r>
              <a:rPr lang="en-US" altLang="ko-KR" b="1" dirty="0"/>
              <a:t>closed-loop </a:t>
            </a:r>
            <a:r>
              <a:rPr lang="ko-KR" altLang="en-US" b="1" dirty="0"/>
              <a:t>완성</a:t>
            </a:r>
            <a:endParaRPr lang="en-US" altLang="ko-KR" b="1" dirty="0"/>
          </a:p>
          <a:p>
            <a:pPr>
              <a:spcAft>
                <a:spcPts val="600"/>
              </a:spcAft>
            </a:pPr>
            <a:r>
              <a:rPr lang="ko-KR" altLang="en-US" dirty="0"/>
              <a:t>기계학습으로 예측된 </a:t>
            </a:r>
            <a:r>
              <a:rPr lang="en-US" altLang="ko-KR" dirty="0"/>
              <a:t>target</a:t>
            </a:r>
            <a:r>
              <a:rPr lang="ko-KR" altLang="en-US" dirty="0"/>
              <a:t>에 대해</a:t>
            </a:r>
            <a:r>
              <a:rPr lang="en-US" altLang="ko-KR" dirty="0"/>
              <a:t>, </a:t>
            </a:r>
          </a:p>
          <a:p>
            <a:pPr>
              <a:spcAft>
                <a:spcPts val="600"/>
              </a:spcAft>
            </a:pPr>
            <a:r>
              <a:rPr lang="en-US" altLang="ko-KR" i="1" dirty="0"/>
              <a:t>(1) </a:t>
            </a:r>
            <a:r>
              <a:rPr lang="ko-KR" altLang="en-US" i="1" dirty="0"/>
              <a:t>실험을 통해 새로운 </a:t>
            </a:r>
            <a:r>
              <a:rPr lang="ko-KR" altLang="en-US" i="1" u="sng" dirty="0"/>
              <a:t>데이터를 생성</a:t>
            </a:r>
            <a:r>
              <a:rPr lang="ko-KR" altLang="en-US" i="1" dirty="0"/>
              <a:t>하고 </a:t>
            </a:r>
            <a:endParaRPr lang="en-US" altLang="ko-KR" i="1" dirty="0"/>
          </a:p>
          <a:p>
            <a:pPr>
              <a:spcAft>
                <a:spcPts val="600"/>
              </a:spcAft>
            </a:pPr>
            <a:r>
              <a:rPr lang="en-US" altLang="ko-KR" i="1" dirty="0"/>
              <a:t>(2) </a:t>
            </a:r>
            <a:r>
              <a:rPr lang="ko-KR" altLang="en-US" i="1" dirty="0"/>
              <a:t>생성된 데이터를 </a:t>
            </a:r>
            <a:r>
              <a:rPr lang="ko-KR" altLang="en-US" i="1" u="sng" dirty="0"/>
              <a:t>다시 모델에 학습</a:t>
            </a:r>
            <a:r>
              <a:rPr lang="ko-KR" altLang="en-US" i="1" dirty="0"/>
              <a:t>시켜 </a:t>
            </a:r>
            <a:endParaRPr lang="en-US" altLang="ko-KR" i="1" dirty="0"/>
          </a:p>
          <a:p>
            <a:pPr>
              <a:spcAft>
                <a:spcPts val="600"/>
              </a:spcAft>
            </a:pPr>
            <a:r>
              <a:rPr lang="ko-KR" altLang="en-US" dirty="0"/>
              <a:t>모델을 지속적으로 업데이트</a:t>
            </a:r>
            <a:endParaRPr lang="en-US" altLang="ko-KR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7A574EE-E975-40E5-A12C-53425BBA1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406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744" y="620688"/>
            <a:ext cx="7148054" cy="602679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기계학습 </a:t>
            </a:r>
            <a:r>
              <a:rPr lang="en-US" altLang="ko-KR" dirty="0"/>
              <a:t>(Machine learning, ML)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7668344" y="5918201"/>
            <a:ext cx="1423270" cy="651933"/>
          </a:xfrm>
        </p:spPr>
        <p:txBody>
          <a:bodyPr/>
          <a:lstStyle/>
          <a:p>
            <a:r>
              <a:rPr lang="en-US" altLang="ko-KR" dirty="0" err="1"/>
              <a:t>arXiv</a:t>
            </a:r>
            <a:r>
              <a:rPr lang="en-US" altLang="ko-KR" dirty="0"/>
              <a:t>: 2204.09579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2476F78-7EF2-4F97-9275-C6F8439FE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7734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Clustering &amp; Dimension reduction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098" name="Picture 2" descr="스크린샷 2018-05-24 오전 12.10.2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01" y="764704"/>
            <a:ext cx="5131697" cy="223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스크린샷 2018-05-24 오전 12.12.3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2966839"/>
            <a:ext cx="5136505" cy="3687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338119" y="836712"/>
            <a:ext cx="3560348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군집화 </a:t>
            </a:r>
            <a:r>
              <a:rPr lang="en-US" altLang="ko-KR" sz="1600" dirty="0"/>
              <a:t>Clustering</a:t>
            </a:r>
            <a:r>
              <a:rPr lang="en-US" altLang="ko-KR" b="1" dirty="0"/>
              <a:t> </a:t>
            </a:r>
          </a:p>
          <a:p>
            <a:pPr>
              <a:spcAft>
                <a:spcPts val="600"/>
              </a:spcAft>
            </a:pPr>
            <a:r>
              <a:rPr lang="ko-KR" altLang="en-US" dirty="0" err="1"/>
              <a:t>데이터간의</a:t>
            </a:r>
            <a:r>
              <a:rPr lang="ko-KR" altLang="en-US" dirty="0"/>
              <a:t> 유사도를 측정하여 비슷한 데이터를 묶는 방법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i="1" dirty="0"/>
              <a:t>이상치 탐지</a:t>
            </a:r>
            <a:r>
              <a:rPr lang="en-US" altLang="ko-KR" i="1" dirty="0"/>
              <a:t>, </a:t>
            </a:r>
            <a:r>
              <a:rPr lang="ko-KR" altLang="en-US" i="1" dirty="0"/>
              <a:t>데이터 분포 파악</a:t>
            </a:r>
            <a:endParaRPr lang="en-US" altLang="ko-KR" i="1" dirty="0"/>
          </a:p>
          <a:p>
            <a:pPr>
              <a:spcAft>
                <a:spcPts val="600"/>
              </a:spcAft>
            </a:pPr>
            <a:r>
              <a:rPr lang="en-US" altLang="ko-KR" i="1" dirty="0"/>
              <a:t>K-means, DBSCAN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338118" y="3212976"/>
            <a:ext cx="3698377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차원 축소 </a:t>
            </a:r>
            <a:r>
              <a:rPr lang="en-US" altLang="ko-KR" sz="1600" dirty="0"/>
              <a:t>Dimension reduction</a:t>
            </a:r>
            <a:endParaRPr lang="en-US" altLang="ko-KR" b="1" dirty="0"/>
          </a:p>
          <a:p>
            <a:pPr>
              <a:spcAft>
                <a:spcPts val="600"/>
              </a:spcAft>
            </a:pPr>
            <a:r>
              <a:rPr lang="ko-KR" altLang="en-US" dirty="0"/>
              <a:t>데이터의 차원을 축소하여 무의미한 데이터를 제거하고 시각화를 가능케함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i="1" dirty="0"/>
              <a:t>이상치 탐지</a:t>
            </a:r>
            <a:r>
              <a:rPr lang="en-US" altLang="ko-KR" i="1" dirty="0"/>
              <a:t>, </a:t>
            </a:r>
            <a:r>
              <a:rPr lang="ko-KR" altLang="en-US" i="1" dirty="0"/>
              <a:t>데이터 압축</a:t>
            </a:r>
            <a:endParaRPr lang="en-US" altLang="ko-KR" i="1" dirty="0"/>
          </a:p>
          <a:p>
            <a:pPr>
              <a:spcAft>
                <a:spcPts val="600"/>
              </a:spcAft>
            </a:pPr>
            <a:r>
              <a:rPr lang="en-US" altLang="ko-KR" i="1" dirty="0"/>
              <a:t>PCA, t-SNE, U-MAP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A110769-DFCC-4EBF-A220-332F72D91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44599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Classification &amp; Regression</a:t>
            </a:r>
            <a:endParaRPr lang="ko-KR" altLang="en-US" dirty="0"/>
          </a:p>
        </p:txBody>
      </p:sp>
      <p:pic>
        <p:nvPicPr>
          <p:cNvPr id="6" name="Picture 2" descr="스크린샷 2018-05-23 오후 11.57.2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782" y="764704"/>
            <a:ext cx="5121298" cy="1977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스크린샷 2018-05-24 오전 12.01.0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782" y="2845093"/>
            <a:ext cx="5121298" cy="2859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5338119" y="836712"/>
            <a:ext cx="3560348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분류 </a:t>
            </a:r>
            <a:r>
              <a:rPr lang="en-US" altLang="ko-KR" sz="1600" dirty="0"/>
              <a:t>Classification</a:t>
            </a:r>
          </a:p>
          <a:p>
            <a:pPr>
              <a:spcAft>
                <a:spcPts val="600"/>
              </a:spcAft>
            </a:pPr>
            <a:r>
              <a:rPr lang="ko-KR" altLang="en-US" dirty="0"/>
              <a:t>주어진 데이터를 특정 </a:t>
            </a:r>
            <a:r>
              <a:rPr lang="en-US" altLang="ko-KR" dirty="0"/>
              <a:t>class</a:t>
            </a:r>
            <a:r>
              <a:rPr lang="ko-KR" altLang="en-US" dirty="0"/>
              <a:t>에 할당</a:t>
            </a:r>
            <a:r>
              <a:rPr lang="en-US" altLang="ko-KR" dirty="0"/>
              <a:t> / </a:t>
            </a:r>
            <a:r>
              <a:rPr lang="ko-KR" altLang="en-US" dirty="0"/>
              <a:t>클래스에 대한 확률로 표현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i="1" dirty="0"/>
              <a:t>예</a:t>
            </a:r>
            <a:r>
              <a:rPr lang="en-US" altLang="ko-KR" i="1" dirty="0"/>
              <a:t>) </a:t>
            </a:r>
            <a:r>
              <a:rPr lang="ko-KR" altLang="en-US" i="1" dirty="0"/>
              <a:t>스팸일 확률 </a:t>
            </a:r>
            <a:r>
              <a:rPr lang="en-US" altLang="ko-KR" i="1" dirty="0"/>
              <a:t>75%</a:t>
            </a:r>
          </a:p>
          <a:p>
            <a:pPr>
              <a:spcAft>
                <a:spcPts val="600"/>
              </a:spcAft>
            </a:pPr>
            <a:r>
              <a:rPr lang="ko-KR" altLang="en-US" i="1" dirty="0"/>
              <a:t>적절한 </a:t>
            </a:r>
            <a:r>
              <a:rPr lang="en-US" altLang="ko-KR" i="1" dirty="0"/>
              <a:t>cutoff</a:t>
            </a:r>
            <a:r>
              <a:rPr lang="ko-KR" altLang="en-US" i="1" dirty="0"/>
              <a:t>를 정해야 함</a:t>
            </a:r>
            <a:endParaRPr lang="en-US" altLang="ko-KR" i="1" dirty="0"/>
          </a:p>
        </p:txBody>
      </p:sp>
      <p:sp>
        <p:nvSpPr>
          <p:cNvPr id="9" name="TextBox 8"/>
          <p:cNvSpPr txBox="1"/>
          <p:nvPr/>
        </p:nvSpPr>
        <p:spPr>
          <a:xfrm>
            <a:off x="5338118" y="2999439"/>
            <a:ext cx="3698377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회귀 </a:t>
            </a:r>
            <a:r>
              <a:rPr lang="en-US" altLang="ko-KR" sz="1600" dirty="0"/>
              <a:t>Regression </a:t>
            </a:r>
          </a:p>
          <a:p>
            <a:pPr>
              <a:spcAft>
                <a:spcPts val="600"/>
              </a:spcAft>
            </a:pPr>
            <a:r>
              <a:rPr lang="ko-KR" altLang="en-US" dirty="0"/>
              <a:t>주어진 데이터의 확률분포를 기반으로</a:t>
            </a:r>
            <a:r>
              <a:rPr lang="en-US" altLang="ko-KR" dirty="0"/>
              <a:t>, </a:t>
            </a:r>
            <a:r>
              <a:rPr lang="ko-KR" altLang="en-US" dirty="0"/>
              <a:t>새로운 데이터의 값을 예측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i="1" dirty="0"/>
              <a:t>예</a:t>
            </a:r>
            <a:r>
              <a:rPr lang="en-US" altLang="ko-KR" i="1" dirty="0"/>
              <a:t>) </a:t>
            </a:r>
            <a:r>
              <a:rPr lang="ko-KR" altLang="en-US" i="1" dirty="0"/>
              <a:t>내일 낮 온도</a:t>
            </a:r>
            <a:endParaRPr lang="en-US" altLang="ko-KR" i="1" dirty="0"/>
          </a:p>
        </p:txBody>
      </p:sp>
      <p:sp>
        <p:nvSpPr>
          <p:cNvPr id="7" name="TextBox 6"/>
          <p:cNvSpPr txBox="1"/>
          <p:nvPr/>
        </p:nvSpPr>
        <p:spPr>
          <a:xfrm>
            <a:off x="449699" y="5807278"/>
            <a:ext cx="8574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Machine learning: Gaussian processor, </a:t>
            </a:r>
            <a:r>
              <a:rPr lang="en-US" altLang="ko-KR" dirty="0" err="1"/>
              <a:t>XGBoost</a:t>
            </a:r>
            <a:r>
              <a:rPr lang="en-US" altLang="ko-KR" dirty="0"/>
              <a:t>, Support vector machine, …</a:t>
            </a:r>
          </a:p>
          <a:p>
            <a:r>
              <a:rPr lang="en-US" altLang="ko-KR" dirty="0"/>
              <a:t>Deep learning: Neural network (large parameters)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B117F77-A491-4BFA-9001-796E823F2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98020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데이터의 중요성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6821B7F-D6D0-4C4F-81DD-35ECFFC84D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6" name="Picture 2" descr="스크린샷 2018-05-28 오후 11.46.55">
            <a:extLst>
              <a:ext uri="{FF2B5EF4-FFF2-40B4-BE49-F238E27FC236}">
                <a16:creationId xmlns:a16="http://schemas.microsoft.com/office/drawing/2014/main" id="{32F1585B-8792-44E2-BA5E-96FB4A8513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705" y="630938"/>
            <a:ext cx="3257871" cy="2475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스크린샷 2018-05-28 오후 11.52.13">
            <a:extLst>
              <a:ext uri="{FF2B5EF4-FFF2-40B4-BE49-F238E27FC236}">
                <a16:creationId xmlns:a16="http://schemas.microsoft.com/office/drawing/2014/main" id="{BE01CB1F-175E-4821-848F-948207087D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015" y="3333502"/>
            <a:ext cx="3730179" cy="1569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FF7446A-ED3A-4B1B-A4AC-524BF2A5D6E0}"/>
              </a:ext>
            </a:extLst>
          </p:cNvPr>
          <p:cNvSpPr txBox="1"/>
          <p:nvPr/>
        </p:nvSpPr>
        <p:spPr>
          <a:xfrm>
            <a:off x="3665234" y="667435"/>
            <a:ext cx="5478766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알고리즘 </a:t>
            </a:r>
            <a:r>
              <a:rPr lang="en-US" altLang="ko-KR" b="1" dirty="0"/>
              <a:t>vs </a:t>
            </a:r>
            <a:r>
              <a:rPr lang="ko-KR" altLang="en-US" b="1" dirty="0"/>
              <a:t>데이터</a:t>
            </a:r>
            <a:endParaRPr lang="en-US" altLang="ko-KR" b="1" dirty="0"/>
          </a:p>
          <a:p>
            <a:pPr>
              <a:spcAft>
                <a:spcPts val="600"/>
              </a:spcAft>
            </a:pPr>
            <a:r>
              <a:rPr lang="ko-KR" altLang="en-US" dirty="0"/>
              <a:t>양질의 많은 데이터가 주어진다면</a:t>
            </a:r>
            <a:r>
              <a:rPr lang="en-US" altLang="ko-KR" dirty="0"/>
              <a:t>, </a:t>
            </a:r>
            <a:r>
              <a:rPr lang="ko-KR" altLang="en-US" dirty="0"/>
              <a:t>알고리즘에 관계 없이 높은 성능을 낼 수 있음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/>
              <a:t>데이터 확보에는 한계가 있으므로 결국 알고리즘 또한 중요함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i="1" dirty="0">
                <a:solidFill>
                  <a:srgbClr val="0070C0"/>
                </a:solidFill>
              </a:rPr>
              <a:t>고품질의 많은 데이터를 확보하는 것이 가장 중요함</a:t>
            </a:r>
            <a:endParaRPr lang="en-US" altLang="ko-KR" i="1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1C78C8-A6CB-4A8C-BD3C-9D741C49DA76}"/>
              </a:ext>
            </a:extLst>
          </p:cNvPr>
          <p:cNvSpPr txBox="1"/>
          <p:nvPr/>
        </p:nvSpPr>
        <p:spPr>
          <a:xfrm>
            <a:off x="3923928" y="3453013"/>
            <a:ext cx="51676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일반화</a:t>
            </a:r>
            <a:endParaRPr lang="en-US" altLang="ko-KR" b="1" dirty="0"/>
          </a:p>
          <a:p>
            <a:pPr>
              <a:spcAft>
                <a:spcPts val="600"/>
              </a:spcAft>
            </a:pPr>
            <a:r>
              <a:rPr lang="ko-KR" altLang="en-US" dirty="0"/>
              <a:t>훈련 데이터는 실제로 예측하려는 새로운 데이터들의 분포를 대표해야 함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sz="1600" dirty="0"/>
              <a:t>좌측 그림에서 </a:t>
            </a:r>
            <a:r>
              <a:rPr lang="ko-KR" altLang="en-US" sz="1600" dirty="0">
                <a:solidFill>
                  <a:srgbClr val="0070C0"/>
                </a:solidFill>
              </a:rPr>
              <a:t>훈련 데이터 </a:t>
            </a:r>
            <a:r>
              <a:rPr lang="en-US" altLang="ko-KR" sz="1600" dirty="0">
                <a:solidFill>
                  <a:srgbClr val="0070C0"/>
                </a:solidFill>
              </a:rPr>
              <a:t>(</a:t>
            </a:r>
            <a:r>
              <a:rPr lang="ko-KR" altLang="en-US" sz="1600" dirty="0">
                <a:solidFill>
                  <a:srgbClr val="0070C0"/>
                </a:solidFill>
              </a:rPr>
              <a:t>파란색</a:t>
            </a:r>
            <a:r>
              <a:rPr lang="en-US" altLang="ko-KR" sz="1600" dirty="0">
                <a:solidFill>
                  <a:srgbClr val="0070C0"/>
                </a:solidFill>
              </a:rPr>
              <a:t>)</a:t>
            </a:r>
            <a:r>
              <a:rPr lang="ko-KR" altLang="en-US" sz="1600" dirty="0"/>
              <a:t>는 </a:t>
            </a:r>
            <a:r>
              <a:rPr lang="ko-KR" altLang="en-US" sz="1600" dirty="0">
                <a:solidFill>
                  <a:srgbClr val="FF0000"/>
                </a:solidFill>
              </a:rPr>
              <a:t>새로운 데이터 </a:t>
            </a:r>
            <a:r>
              <a:rPr lang="en-US" altLang="ko-KR" sz="1600" dirty="0">
                <a:solidFill>
                  <a:srgbClr val="FF0000"/>
                </a:solidFill>
              </a:rPr>
              <a:t>(</a:t>
            </a:r>
            <a:r>
              <a:rPr lang="ko-KR" altLang="en-US" sz="1600" dirty="0">
                <a:solidFill>
                  <a:srgbClr val="FF0000"/>
                </a:solidFill>
              </a:rPr>
              <a:t>붉은색</a:t>
            </a:r>
            <a:r>
              <a:rPr lang="en-US" altLang="ko-KR" sz="1600" dirty="0">
                <a:solidFill>
                  <a:srgbClr val="FF0000"/>
                </a:solidFill>
              </a:rPr>
              <a:t>)</a:t>
            </a:r>
            <a:r>
              <a:rPr lang="ko-KR" altLang="en-US" sz="1600" dirty="0"/>
              <a:t>를 대표하지 못했기 때문에 큰 오차를 발생시킴</a:t>
            </a:r>
            <a:r>
              <a:rPr lang="en-US" altLang="ko-KR" sz="1600" dirty="0"/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37D45A-7889-41C4-A0FD-6757D5FBE274}"/>
              </a:ext>
            </a:extLst>
          </p:cNvPr>
          <p:cNvSpPr txBox="1"/>
          <p:nvPr/>
        </p:nvSpPr>
        <p:spPr>
          <a:xfrm>
            <a:off x="251520" y="4998448"/>
            <a:ext cx="8352928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낮은 품질의 데이터</a:t>
            </a:r>
            <a:endParaRPr lang="en-US" altLang="ko-KR" b="1" dirty="0"/>
          </a:p>
          <a:p>
            <a:pPr>
              <a:spcAft>
                <a:spcPts val="600"/>
              </a:spcAft>
            </a:pPr>
            <a:r>
              <a:rPr lang="ko-KR" altLang="en-US" dirty="0"/>
              <a:t>특성 </a:t>
            </a:r>
            <a:r>
              <a:rPr lang="en-US" altLang="ko-KR" dirty="0"/>
              <a:t>(feature)</a:t>
            </a:r>
            <a:r>
              <a:rPr lang="ko-KR" altLang="en-US" dirty="0"/>
              <a:t>이 누락된 데이터나</a:t>
            </a:r>
            <a:r>
              <a:rPr lang="en-US" altLang="ko-KR" dirty="0"/>
              <a:t>, </a:t>
            </a:r>
            <a:r>
              <a:rPr lang="ko-KR" altLang="en-US" dirty="0"/>
              <a:t>특성 혹은 레이블 </a:t>
            </a:r>
            <a:r>
              <a:rPr lang="en-US" altLang="ko-KR" dirty="0"/>
              <a:t>(label)</a:t>
            </a:r>
            <a:r>
              <a:rPr lang="ko-KR" altLang="en-US" dirty="0"/>
              <a:t>에 노이즈가 큰 경우</a:t>
            </a:r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610D07-C4F1-483C-A47F-2A387F6E71C0}"/>
              </a:ext>
            </a:extLst>
          </p:cNvPr>
          <p:cNvSpPr txBox="1"/>
          <p:nvPr/>
        </p:nvSpPr>
        <p:spPr>
          <a:xfrm>
            <a:off x="251520" y="5865425"/>
            <a:ext cx="8424936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무의미한 특성</a:t>
            </a:r>
            <a:endParaRPr lang="en-US" altLang="ko-KR" b="1" dirty="0"/>
          </a:p>
          <a:p>
            <a:pPr>
              <a:spcAft>
                <a:spcPts val="600"/>
              </a:spcAft>
            </a:pPr>
            <a:r>
              <a:rPr lang="ko-KR" altLang="en-US" dirty="0"/>
              <a:t>목표로 하는 모델 성능과 필요 없는 특성</a:t>
            </a:r>
            <a:endParaRPr lang="en-US" altLang="ko-KR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7E7CA6-7E5E-4DC5-A923-48BFB17A7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5601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0A66B8-C9E3-4B08-BC5F-74C7F56CC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알고리즘의 중요성</a:t>
            </a:r>
          </a:p>
        </p:txBody>
      </p:sp>
      <p:pic>
        <p:nvPicPr>
          <p:cNvPr id="2050" name="Picture 2" descr="스크린샷 2018-05-29 오전 11.57.16">
            <a:extLst>
              <a:ext uri="{FF2B5EF4-FFF2-40B4-BE49-F238E27FC236}">
                <a16:creationId xmlns:a16="http://schemas.microsoft.com/office/drawing/2014/main" id="{A45A0F51-3B25-4ABA-B18B-CB6F652779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403253"/>
            <a:ext cx="5041205" cy="2128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93C10C-B85E-45EE-9764-D4D7030A1D84}"/>
              </a:ext>
            </a:extLst>
          </p:cNvPr>
          <p:cNvSpPr txBox="1"/>
          <p:nvPr/>
        </p:nvSpPr>
        <p:spPr>
          <a:xfrm>
            <a:off x="162001" y="736023"/>
            <a:ext cx="74989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과대적합 </a:t>
            </a:r>
            <a:r>
              <a:rPr lang="en-US" altLang="ko-KR" sz="1600" dirty="0"/>
              <a:t>Overfitting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모델이 데이터의 세부적인 부분을 학습하여</a:t>
            </a:r>
            <a:r>
              <a:rPr lang="en-US" altLang="ko-KR" dirty="0"/>
              <a:t>, </a:t>
            </a:r>
            <a:r>
              <a:rPr lang="ko-KR" altLang="en-US" dirty="0"/>
              <a:t>새로운 데이터에 대해 틀린 예측을 하는 경우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sz="1600" i="1" dirty="0"/>
              <a:t>일반적으로 문제의 복잡도보다 모델의 파라미터 수가 더 많을 때 발생하며</a:t>
            </a:r>
            <a:r>
              <a:rPr lang="en-US" altLang="ko-KR" sz="1600" i="1" dirty="0"/>
              <a:t>, </a:t>
            </a:r>
            <a:br>
              <a:rPr lang="en-US" altLang="ko-KR" sz="1600" i="1" dirty="0"/>
            </a:br>
            <a:r>
              <a:rPr lang="ko-KR" altLang="en-US" sz="1600" i="1" dirty="0"/>
              <a:t>단순한 모델을 사용하거나 특성 수를 줄여 해결할 수 있음</a:t>
            </a:r>
            <a:endParaRPr lang="en-US" altLang="ko-KR" sz="1600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707BE3-56A0-4B74-9355-F4C94E0ACC00}"/>
              </a:ext>
            </a:extLst>
          </p:cNvPr>
          <p:cNvSpPr txBox="1"/>
          <p:nvPr/>
        </p:nvSpPr>
        <p:spPr>
          <a:xfrm>
            <a:off x="162001" y="4869160"/>
            <a:ext cx="6811544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과소적합 </a:t>
            </a:r>
            <a:r>
              <a:rPr lang="en-US" altLang="ko-KR" dirty="0"/>
              <a:t>Underfitting</a:t>
            </a:r>
          </a:p>
          <a:p>
            <a:pPr>
              <a:spcAft>
                <a:spcPts val="600"/>
              </a:spcAft>
            </a:pPr>
            <a:r>
              <a:rPr lang="ko-KR" altLang="en-US" dirty="0"/>
              <a:t>모델이 단순하여 데이터를 충분히 학습하지 못하는 경우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sz="1600" i="1" dirty="0"/>
              <a:t>보다 복잡한 모델을 사용하거나 특성을 추가하여 해결할 수 있음</a:t>
            </a:r>
            <a:endParaRPr lang="en-US" altLang="ko-KR" sz="1600" i="1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3BEE1C-07FD-4A97-AC64-A4E96B2B0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34330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F79AF5-131F-427D-AC60-4F18B132B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테스트와 검증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FC6816-18F8-4BE2-8915-A9FB5C63A9D3}"/>
              </a:ext>
            </a:extLst>
          </p:cNvPr>
          <p:cNvSpPr txBox="1"/>
          <p:nvPr/>
        </p:nvSpPr>
        <p:spPr>
          <a:xfrm>
            <a:off x="162001" y="736023"/>
            <a:ext cx="8586463" cy="5955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데이터 분할</a:t>
            </a:r>
            <a:endParaRPr lang="en-US" altLang="ko-KR" b="1" dirty="0"/>
          </a:p>
          <a:p>
            <a:pPr>
              <a:spcAft>
                <a:spcPts val="600"/>
              </a:spcAft>
            </a:pPr>
            <a:r>
              <a:rPr lang="ko-KR" altLang="en-US" dirty="0"/>
              <a:t>모델 배포에 앞서</a:t>
            </a:r>
            <a:r>
              <a:rPr lang="en-US" altLang="ko-KR" dirty="0"/>
              <a:t>, </a:t>
            </a:r>
            <a:r>
              <a:rPr lang="ko-KR" altLang="en-US" dirty="0"/>
              <a:t>모델이 잘 훈련되었는지 평가하기 위해선 데이터가 필요함</a:t>
            </a:r>
            <a:r>
              <a:rPr lang="en-US" altLang="ko-KR" dirty="0"/>
              <a:t>.</a:t>
            </a:r>
          </a:p>
          <a:p>
            <a:pPr>
              <a:spcAft>
                <a:spcPts val="600"/>
              </a:spcAft>
            </a:pPr>
            <a:r>
              <a:rPr lang="ko-KR" altLang="en-US" dirty="0"/>
              <a:t>훈련 데이터를 미리 나누어 학습과 테스트에 활용</a:t>
            </a:r>
            <a:r>
              <a:rPr lang="en-US" altLang="ko-KR" dirty="0"/>
              <a:t>. </a:t>
            </a:r>
            <a:r>
              <a:rPr lang="ko-KR" altLang="en-US" sz="1600" i="1" dirty="0"/>
              <a:t>일반적으로 훈련 </a:t>
            </a:r>
            <a:r>
              <a:rPr lang="en-US" altLang="ko-KR" sz="1600" i="1" dirty="0"/>
              <a:t>8: </a:t>
            </a:r>
            <a:r>
              <a:rPr lang="ko-KR" altLang="en-US" sz="1600" i="1" dirty="0"/>
              <a:t>테스트 </a:t>
            </a:r>
            <a:r>
              <a:rPr lang="en-US" altLang="ko-KR" sz="1600" i="1" dirty="0"/>
              <a:t>2</a:t>
            </a:r>
            <a:endParaRPr lang="en-US" altLang="ko-KR" i="1" dirty="0"/>
          </a:p>
          <a:p>
            <a:pPr>
              <a:spcAft>
                <a:spcPts val="600"/>
              </a:spcAft>
            </a:pPr>
            <a:r>
              <a:rPr lang="ko-KR" altLang="en-US" sz="1600" i="1" u="sng" dirty="0">
                <a:solidFill>
                  <a:srgbClr val="0070C0"/>
                </a:solidFill>
              </a:rPr>
              <a:t>가정</a:t>
            </a:r>
            <a:r>
              <a:rPr lang="en-US" altLang="ko-KR" sz="1600" i="1" u="sng" dirty="0">
                <a:solidFill>
                  <a:srgbClr val="0070C0"/>
                </a:solidFill>
              </a:rPr>
              <a:t>) </a:t>
            </a:r>
            <a:r>
              <a:rPr lang="ko-KR" altLang="en-US" sz="1600" i="1" u="sng" dirty="0">
                <a:solidFill>
                  <a:srgbClr val="0070C0"/>
                </a:solidFill>
              </a:rPr>
              <a:t>훈련 데이터와 테스트 데이터</a:t>
            </a:r>
            <a:r>
              <a:rPr lang="en-US" altLang="ko-KR" sz="1600" i="1" u="sng" dirty="0">
                <a:solidFill>
                  <a:srgbClr val="0070C0"/>
                </a:solidFill>
              </a:rPr>
              <a:t>, </a:t>
            </a:r>
            <a:r>
              <a:rPr lang="ko-KR" altLang="en-US" sz="1600" i="1" u="sng" dirty="0">
                <a:solidFill>
                  <a:srgbClr val="0070C0"/>
                </a:solidFill>
              </a:rPr>
              <a:t>그리고 실제 외부 데이터는 동일한 확률 분포를 갖는다</a:t>
            </a:r>
            <a:r>
              <a:rPr lang="en-US" altLang="ko-KR" sz="1600" i="1" u="sng" dirty="0">
                <a:solidFill>
                  <a:srgbClr val="0070C0"/>
                </a:solidFill>
              </a:rPr>
              <a:t>.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ko-KR" altLang="en-US" dirty="0"/>
              <a:t>모델을 훈련시킨 후 테스트 데이터에 대해 오차를 계산</a:t>
            </a:r>
            <a:r>
              <a:rPr lang="en-US" altLang="ko-KR" dirty="0"/>
              <a:t>.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ko-KR" altLang="en-US" dirty="0"/>
              <a:t>훈련 오차가 낮지만 테스트 오차가 높다면 이는 과대적합을 의미함</a:t>
            </a:r>
            <a:r>
              <a:rPr lang="en-US" altLang="ko-KR" dirty="0"/>
              <a:t>.</a:t>
            </a:r>
          </a:p>
          <a:p>
            <a:pPr>
              <a:spcAft>
                <a:spcPts val="600"/>
              </a:spcAft>
            </a:pP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b="1" dirty="0"/>
              <a:t>검증 데이터 </a:t>
            </a:r>
            <a:r>
              <a:rPr lang="en-US" altLang="ko-KR" sz="1600" dirty="0"/>
              <a:t>Validation</a:t>
            </a:r>
          </a:p>
          <a:p>
            <a:pPr>
              <a:spcAft>
                <a:spcPts val="600"/>
              </a:spcAft>
            </a:pPr>
            <a:r>
              <a:rPr lang="ko-KR" altLang="en-US" dirty="0"/>
              <a:t>테스트 데이터를 기준으로 모델 </a:t>
            </a:r>
            <a:r>
              <a:rPr lang="en-US" altLang="ko-KR" dirty="0"/>
              <a:t>hyperparameter</a:t>
            </a:r>
            <a:r>
              <a:rPr lang="ko-KR" altLang="en-US" dirty="0"/>
              <a:t>를 최적화 할 경우 모델이 테스트 데이터에 최적화되어 새로운 데이터에 대한 일반화 성능이 떨어질 수 있음</a:t>
            </a:r>
            <a:r>
              <a:rPr lang="en-US" altLang="ko-KR" dirty="0"/>
              <a:t>.</a:t>
            </a:r>
          </a:p>
          <a:p>
            <a:pPr>
              <a:spcAft>
                <a:spcPts val="600"/>
              </a:spcAft>
            </a:pPr>
            <a:r>
              <a:rPr lang="ko-KR" altLang="en-US" dirty="0"/>
              <a:t>이를 방지하기 위해 데이터를 한번 더 분할하여 총 </a:t>
            </a:r>
            <a:r>
              <a:rPr lang="en-US" altLang="ko-KR" b="1" u="sng" dirty="0"/>
              <a:t>3</a:t>
            </a:r>
            <a:r>
              <a:rPr lang="ko-KR" altLang="en-US" b="1" u="sng" dirty="0"/>
              <a:t>개의 데이터 세트</a:t>
            </a:r>
            <a:r>
              <a:rPr lang="ko-KR" altLang="en-US" dirty="0"/>
              <a:t>를 운용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sz="1600" i="1" dirty="0">
                <a:solidFill>
                  <a:srgbClr val="0070C0"/>
                </a:solidFill>
              </a:rPr>
              <a:t>다양한 </a:t>
            </a:r>
            <a:r>
              <a:rPr lang="en-US" altLang="ko-KR" sz="1600" i="1" dirty="0">
                <a:solidFill>
                  <a:srgbClr val="0070C0"/>
                </a:solidFill>
              </a:rPr>
              <a:t>hyperparameter</a:t>
            </a:r>
            <a:r>
              <a:rPr lang="ko-KR" altLang="en-US" sz="1600" i="1" dirty="0">
                <a:solidFill>
                  <a:srgbClr val="0070C0"/>
                </a:solidFill>
              </a:rPr>
              <a:t>에 대해 </a:t>
            </a:r>
            <a:r>
              <a:rPr lang="en-US" altLang="ko-KR" sz="1600" i="1" dirty="0">
                <a:solidFill>
                  <a:srgbClr val="0070C0"/>
                </a:solidFill>
              </a:rPr>
              <a:t>1) </a:t>
            </a:r>
            <a:r>
              <a:rPr lang="ko-KR" altLang="en-US" sz="1600" i="1" dirty="0">
                <a:solidFill>
                  <a:srgbClr val="0070C0"/>
                </a:solidFill>
              </a:rPr>
              <a:t>훈련 데이터로 모델을 학습시키고</a:t>
            </a:r>
            <a:r>
              <a:rPr lang="en-US" altLang="ko-KR" sz="1600" i="1" dirty="0">
                <a:solidFill>
                  <a:srgbClr val="0070C0"/>
                </a:solidFill>
              </a:rPr>
              <a:t>, </a:t>
            </a:r>
            <a:br>
              <a:rPr lang="en-US" altLang="ko-KR" sz="1600" i="1" dirty="0">
                <a:solidFill>
                  <a:srgbClr val="0070C0"/>
                </a:solidFill>
              </a:rPr>
            </a:br>
            <a:r>
              <a:rPr lang="en-US" altLang="ko-KR" sz="1600" i="1" dirty="0">
                <a:solidFill>
                  <a:srgbClr val="0070C0"/>
                </a:solidFill>
              </a:rPr>
              <a:t>2) </a:t>
            </a:r>
            <a:r>
              <a:rPr lang="ko-KR" altLang="en-US" sz="1600" i="1" dirty="0">
                <a:solidFill>
                  <a:srgbClr val="0070C0"/>
                </a:solidFill>
              </a:rPr>
              <a:t>검증 데이터로 </a:t>
            </a:r>
            <a:r>
              <a:rPr lang="en-US" altLang="ko-KR" sz="1600" i="1" dirty="0">
                <a:solidFill>
                  <a:srgbClr val="0070C0"/>
                </a:solidFill>
              </a:rPr>
              <a:t>hyperparameter</a:t>
            </a:r>
            <a:r>
              <a:rPr lang="ko-KR" altLang="en-US" sz="1600" i="1" dirty="0">
                <a:solidFill>
                  <a:srgbClr val="0070C0"/>
                </a:solidFill>
              </a:rPr>
              <a:t>를 최적화한 후</a:t>
            </a:r>
            <a:r>
              <a:rPr lang="en-US" altLang="ko-KR" sz="1600" i="1" dirty="0">
                <a:solidFill>
                  <a:srgbClr val="0070C0"/>
                </a:solidFill>
              </a:rPr>
              <a:t>, 3) </a:t>
            </a:r>
            <a:r>
              <a:rPr lang="ko-KR" altLang="en-US" sz="1600" i="1" dirty="0">
                <a:solidFill>
                  <a:srgbClr val="0070C0"/>
                </a:solidFill>
              </a:rPr>
              <a:t>테스트 데이터로 최종 평가</a:t>
            </a:r>
            <a:r>
              <a:rPr lang="en-US" altLang="ko-KR" sz="1600" i="1" dirty="0">
                <a:solidFill>
                  <a:srgbClr val="0070C0"/>
                </a:solidFill>
              </a:rPr>
              <a:t>.</a:t>
            </a:r>
          </a:p>
          <a:p>
            <a:pPr>
              <a:spcAft>
                <a:spcPts val="600"/>
              </a:spcAft>
            </a:pPr>
            <a:endParaRPr lang="en-US" altLang="ko-KR" sz="1600" i="1" dirty="0">
              <a:solidFill>
                <a:srgbClr val="0070C0"/>
              </a:solidFill>
            </a:endParaRPr>
          </a:p>
          <a:p>
            <a:pPr>
              <a:spcAft>
                <a:spcPts val="600"/>
              </a:spcAft>
            </a:pPr>
            <a:r>
              <a:rPr lang="ko-KR" altLang="en-US" b="1" dirty="0"/>
              <a:t>교차 검증 </a:t>
            </a:r>
            <a:r>
              <a:rPr lang="en-US" altLang="ko-KR" sz="1600" dirty="0"/>
              <a:t>Cross-validation</a:t>
            </a:r>
          </a:p>
          <a:p>
            <a:pPr>
              <a:spcAft>
                <a:spcPts val="600"/>
              </a:spcAft>
            </a:pPr>
            <a:r>
              <a:rPr lang="ko-KR" altLang="en-US" dirty="0"/>
              <a:t>훈련 데이터를 여러 개의 서브셋으로 나누어</a:t>
            </a:r>
            <a:r>
              <a:rPr lang="en-US" altLang="ko-KR" dirty="0"/>
              <a:t>, </a:t>
            </a:r>
            <a:br>
              <a:rPr lang="en-US" altLang="ko-KR" dirty="0"/>
            </a:br>
            <a:r>
              <a:rPr lang="ko-KR" altLang="en-US" dirty="0"/>
              <a:t>서브셋의 일부 조합으로 모델을 훈련하고 </a:t>
            </a:r>
            <a:br>
              <a:rPr lang="en-US" altLang="ko-KR" dirty="0"/>
            </a:br>
            <a:r>
              <a:rPr lang="ko-KR" altLang="en-US" dirty="0"/>
              <a:t>나머지 서브셋으로 검증에 활용</a:t>
            </a:r>
            <a:endParaRPr lang="en-US" altLang="ko-KR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15DCB22-31F0-4D9A-8BED-3AB39AD6AE73}"/>
              </a:ext>
            </a:extLst>
          </p:cNvPr>
          <p:cNvSpPr/>
          <p:nvPr/>
        </p:nvSpPr>
        <p:spPr>
          <a:xfrm>
            <a:off x="6124868" y="5547529"/>
            <a:ext cx="432000" cy="43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486F1F-EFDD-417B-97B6-AD9B2D06E04B}"/>
              </a:ext>
            </a:extLst>
          </p:cNvPr>
          <p:cNvSpPr txBox="1"/>
          <p:nvPr/>
        </p:nvSpPr>
        <p:spPr>
          <a:xfrm>
            <a:off x="5004048" y="5574861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Round 1: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F1DF594-39DA-4BB8-8BE2-0D4069E56BF4}"/>
              </a:ext>
            </a:extLst>
          </p:cNvPr>
          <p:cNvSpPr/>
          <p:nvPr/>
        </p:nvSpPr>
        <p:spPr>
          <a:xfrm>
            <a:off x="6124868" y="6045764"/>
            <a:ext cx="432000" cy="43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F14394-322A-4178-933D-5E59E2C75954}"/>
              </a:ext>
            </a:extLst>
          </p:cNvPr>
          <p:cNvSpPr txBox="1"/>
          <p:nvPr/>
        </p:nvSpPr>
        <p:spPr>
          <a:xfrm>
            <a:off x="5004048" y="6073096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Round 2: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A49C7B3-6A95-429D-BE9F-E7D1F5679B4E}"/>
              </a:ext>
            </a:extLst>
          </p:cNvPr>
          <p:cNvSpPr/>
          <p:nvPr/>
        </p:nvSpPr>
        <p:spPr>
          <a:xfrm>
            <a:off x="6599890" y="5547529"/>
            <a:ext cx="432000" cy="43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1E3675D-1DF9-472C-9986-CC6717AFA6C5}"/>
              </a:ext>
            </a:extLst>
          </p:cNvPr>
          <p:cNvSpPr/>
          <p:nvPr/>
        </p:nvSpPr>
        <p:spPr>
          <a:xfrm>
            <a:off x="6599890" y="6045764"/>
            <a:ext cx="432000" cy="432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V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D931D8D-BE73-417F-95CE-8D7CF473FDCC}"/>
              </a:ext>
            </a:extLst>
          </p:cNvPr>
          <p:cNvSpPr/>
          <p:nvPr/>
        </p:nvSpPr>
        <p:spPr>
          <a:xfrm>
            <a:off x="7074912" y="5547529"/>
            <a:ext cx="432000" cy="43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C7A4F0-E37F-4F92-BA20-62626128901B}"/>
              </a:ext>
            </a:extLst>
          </p:cNvPr>
          <p:cNvSpPr/>
          <p:nvPr/>
        </p:nvSpPr>
        <p:spPr>
          <a:xfrm>
            <a:off x="7074912" y="6045764"/>
            <a:ext cx="432000" cy="43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6657507-CE7E-448F-8F57-803DA5C439C4}"/>
              </a:ext>
            </a:extLst>
          </p:cNvPr>
          <p:cNvSpPr/>
          <p:nvPr/>
        </p:nvSpPr>
        <p:spPr>
          <a:xfrm>
            <a:off x="7549934" y="5547529"/>
            <a:ext cx="432000" cy="432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V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31B0C63-8853-41DB-8FFD-46D81DC25D04}"/>
              </a:ext>
            </a:extLst>
          </p:cNvPr>
          <p:cNvSpPr/>
          <p:nvPr/>
        </p:nvSpPr>
        <p:spPr>
          <a:xfrm>
            <a:off x="7549934" y="6045764"/>
            <a:ext cx="432000" cy="432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V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1905CC6-3718-428C-8ABD-8BE55457A2B6}"/>
              </a:ext>
            </a:extLst>
          </p:cNvPr>
          <p:cNvSpPr/>
          <p:nvPr/>
        </p:nvSpPr>
        <p:spPr>
          <a:xfrm>
            <a:off x="8024956" y="5547529"/>
            <a:ext cx="432000" cy="432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V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F2627F1-BB5F-44F9-A0F2-1B3A099B90CA}"/>
              </a:ext>
            </a:extLst>
          </p:cNvPr>
          <p:cNvSpPr/>
          <p:nvPr/>
        </p:nvSpPr>
        <p:spPr>
          <a:xfrm>
            <a:off x="8024956" y="6045764"/>
            <a:ext cx="432000" cy="43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F353CA9-650C-4289-8271-E32F9429B578}"/>
              </a:ext>
            </a:extLst>
          </p:cNvPr>
          <p:cNvSpPr/>
          <p:nvPr/>
        </p:nvSpPr>
        <p:spPr>
          <a:xfrm>
            <a:off x="8499976" y="5547529"/>
            <a:ext cx="432000" cy="432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Te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7CF53D4-2055-4E5F-880D-A32956D15B4F}"/>
              </a:ext>
            </a:extLst>
          </p:cNvPr>
          <p:cNvSpPr/>
          <p:nvPr/>
        </p:nvSpPr>
        <p:spPr>
          <a:xfrm>
            <a:off x="8499976" y="6045764"/>
            <a:ext cx="432000" cy="432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Te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3FEA4D08-90D0-438D-8F04-001A5F32C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0550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부제목 5">
            <a:extLst>
              <a:ext uri="{FF2B5EF4-FFF2-40B4-BE49-F238E27FC236}">
                <a16:creationId xmlns:a16="http://schemas.microsoft.com/office/drawing/2014/main" id="{5D15B10C-B45F-499E-8C0E-E5F246A101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ko-KR" altLang="en-US" dirty="0"/>
              <a:t>데이터 시각화 및 분석</a:t>
            </a:r>
          </a:p>
          <a:p>
            <a:pPr algn="l"/>
            <a:r>
              <a:rPr lang="ko-KR" altLang="en-US" dirty="0"/>
              <a:t>간단한 </a:t>
            </a:r>
            <a:r>
              <a:rPr lang="en-US" altLang="ko-KR" dirty="0"/>
              <a:t>machine learning </a:t>
            </a:r>
            <a:r>
              <a:rPr lang="ko-KR" altLang="en-US" dirty="0"/>
              <a:t>모델 활용</a:t>
            </a:r>
            <a:endParaRPr lang="en-US" altLang="ko-KR" dirty="0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8E795D5D-D72E-4309-9215-0AD1527CC2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실습 </a:t>
            </a:r>
            <a:r>
              <a:rPr lang="en-US" altLang="ko-KR" dirty="0"/>
              <a:t>1: Machine learning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BBC26B8-655C-44AC-84CB-1B19B7A0F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086814" y="4149080"/>
            <a:ext cx="69703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/>
              <a:t>notebooks/1_data_visualization.ipynb</a:t>
            </a:r>
          </a:p>
          <a:p>
            <a:pPr algn="ctr"/>
            <a:endParaRPr lang="en-US" altLang="ko-KR" sz="2400" b="1" dirty="0"/>
          </a:p>
          <a:p>
            <a:pPr algn="ctr"/>
            <a:r>
              <a:rPr lang="en-US" altLang="ko-KR" sz="2400" b="1" dirty="0"/>
              <a:t>notebooks/2_machine_learning.ipynb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213706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번외</a:t>
            </a:r>
            <a:r>
              <a:rPr lang="en-US" altLang="ko-KR" dirty="0"/>
              <a:t>: </a:t>
            </a:r>
            <a:r>
              <a:rPr lang="en-US" altLang="ko-KR" dirty="0" err="1"/>
              <a:t>ChatGPT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18</a:t>
            </a:fld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01" y="765176"/>
            <a:ext cx="4413453" cy="375712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4544529"/>
            <a:ext cx="4251926" cy="168406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2725" y="1732303"/>
            <a:ext cx="3324502" cy="3654260"/>
          </a:xfrm>
          <a:prstGeom prst="rect">
            <a:avLst/>
          </a:prstGeom>
        </p:spPr>
      </p:pic>
      <p:cxnSp>
        <p:nvCxnSpPr>
          <p:cNvPr id="17" name="직선 연결선 16"/>
          <p:cNvCxnSpPr/>
          <p:nvPr/>
        </p:nvCxnSpPr>
        <p:spPr>
          <a:xfrm>
            <a:off x="2627784" y="6134824"/>
            <a:ext cx="216024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 flipV="1">
            <a:off x="4784973" y="3555246"/>
            <a:ext cx="0" cy="257957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>
            <a:off x="4788024" y="3555246"/>
            <a:ext cx="432048" cy="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75339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번외</a:t>
            </a:r>
            <a:r>
              <a:rPr lang="en-US" altLang="ko-KR" dirty="0"/>
              <a:t>: </a:t>
            </a:r>
            <a:r>
              <a:rPr lang="en-US" altLang="ko-KR" dirty="0" err="1"/>
              <a:t>ChatGPT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01" y="765175"/>
            <a:ext cx="4267576" cy="237626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t="69884"/>
          <a:stretch/>
        </p:blipFill>
        <p:spPr>
          <a:xfrm>
            <a:off x="4716016" y="636005"/>
            <a:ext cx="3960000" cy="139296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6016" y="2028972"/>
            <a:ext cx="3960000" cy="3523593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6016" y="5552565"/>
            <a:ext cx="3960000" cy="1188803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rcRect b="33699"/>
          <a:stretch/>
        </p:blipFill>
        <p:spPr>
          <a:xfrm>
            <a:off x="315789" y="3402217"/>
            <a:ext cx="3960000" cy="3066614"/>
          </a:xfrm>
          <a:prstGeom prst="rect">
            <a:avLst/>
          </a:prstGeom>
        </p:spPr>
      </p:pic>
      <p:cxnSp>
        <p:nvCxnSpPr>
          <p:cNvPr id="12" name="직선 화살표 연결선 11"/>
          <p:cNvCxnSpPr/>
          <p:nvPr/>
        </p:nvCxnSpPr>
        <p:spPr>
          <a:xfrm flipH="1">
            <a:off x="2010192" y="3046100"/>
            <a:ext cx="72008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8367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일정 및 참고문헌</a:t>
            </a:r>
          </a:p>
        </p:txBody>
      </p:sp>
      <p:graphicFrame>
        <p:nvGraphicFramePr>
          <p:cNvPr id="8" name="내용 개체 틀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418662"/>
              </p:ext>
            </p:extLst>
          </p:nvPr>
        </p:nvGraphicFramePr>
        <p:xfrm>
          <a:off x="77788" y="639761"/>
          <a:ext cx="8988426" cy="19800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613892">
                  <a:extLst>
                    <a:ext uri="{9D8B030D-6E8A-4147-A177-3AD203B41FA5}">
                      <a16:colId xmlns:a16="http://schemas.microsoft.com/office/drawing/2014/main" val="126276630"/>
                    </a:ext>
                  </a:extLst>
                </a:gridCol>
                <a:gridCol w="7374534">
                  <a:extLst>
                    <a:ext uri="{9D8B030D-6E8A-4147-A177-3AD203B41FA5}">
                      <a16:colId xmlns:a16="http://schemas.microsoft.com/office/drawing/2014/main" val="343329225"/>
                    </a:ext>
                  </a:extLst>
                </a:gridCol>
              </a:tblGrid>
              <a:tr h="3960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시간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내용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2965470"/>
                  </a:ext>
                </a:extLst>
              </a:tr>
              <a:tr h="396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10:00 – 10:30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머신러닝</a:t>
                      </a:r>
                      <a:r>
                        <a:rPr lang="ko-KR" altLang="en-US" dirty="0"/>
                        <a:t> 이론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3674595"/>
                  </a:ext>
                </a:extLst>
              </a:tr>
              <a:tr h="396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10:30 – 12:00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머신러닝</a:t>
                      </a:r>
                      <a:r>
                        <a:rPr lang="ko-KR" altLang="en-US" dirty="0"/>
                        <a:t> 실습 </a:t>
                      </a:r>
                      <a:r>
                        <a:rPr lang="en-US" altLang="ko-KR" sz="1600" dirty="0"/>
                        <a:t>(</a:t>
                      </a:r>
                      <a:r>
                        <a:rPr lang="ko-KR" altLang="en-US" sz="1600" dirty="0"/>
                        <a:t>데이터 다루기</a:t>
                      </a:r>
                      <a:r>
                        <a:rPr lang="en-US" altLang="ko-KR" sz="1600" dirty="0"/>
                        <a:t>, </a:t>
                      </a:r>
                      <a:r>
                        <a:rPr lang="en-US" altLang="ko-KR" sz="1600" dirty="0" err="1"/>
                        <a:t>scikit</a:t>
                      </a:r>
                      <a:r>
                        <a:rPr lang="en-US" altLang="ko-KR" sz="1600" dirty="0"/>
                        <a:t>-learn</a:t>
                      </a:r>
                      <a:r>
                        <a:rPr lang="ko-KR" altLang="en-US" sz="1600" dirty="0"/>
                        <a:t>을 활용한 </a:t>
                      </a:r>
                      <a:r>
                        <a:rPr lang="ko-KR" altLang="en-US" sz="1600" dirty="0" err="1"/>
                        <a:t>머신러닝</a:t>
                      </a:r>
                      <a:r>
                        <a:rPr lang="ko-KR" altLang="en-US" sz="1600" dirty="0"/>
                        <a:t> 모델링</a:t>
                      </a:r>
                      <a:r>
                        <a:rPr lang="en-US" altLang="ko-KR" sz="1600" baseline="0" dirty="0"/>
                        <a:t> </a:t>
                      </a:r>
                      <a:r>
                        <a:rPr lang="ko-KR" altLang="en-US" sz="1600" baseline="0" dirty="0"/>
                        <a:t>기초</a:t>
                      </a:r>
                      <a:r>
                        <a:rPr lang="en-US" altLang="ko-KR" sz="1600" baseline="0" dirty="0"/>
                        <a:t>)</a:t>
                      </a:r>
                      <a:r>
                        <a:rPr lang="en-US" altLang="ko-KR" sz="1600" dirty="0"/>
                        <a:t> 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1011432"/>
                  </a:ext>
                </a:extLst>
              </a:tr>
              <a:tr h="396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13:00 – 14:00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인공신경망</a:t>
                      </a:r>
                      <a:r>
                        <a:rPr lang="ko-KR" altLang="en-US" dirty="0"/>
                        <a:t> 이론 및 활용 사례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8378659"/>
                  </a:ext>
                </a:extLst>
              </a:tr>
              <a:tr h="396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14:00 – 16:00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인공신경망</a:t>
                      </a:r>
                      <a:r>
                        <a:rPr lang="ko-KR" altLang="en-US" dirty="0"/>
                        <a:t> 실습 </a:t>
                      </a:r>
                      <a:r>
                        <a:rPr lang="en-US" altLang="ko-KR" sz="1600" dirty="0"/>
                        <a:t>(</a:t>
                      </a:r>
                      <a:r>
                        <a:rPr lang="en-US" altLang="ko-KR" sz="1600" dirty="0" err="1"/>
                        <a:t>pytorch</a:t>
                      </a:r>
                      <a:r>
                        <a:rPr lang="en-US" altLang="ko-KR" sz="1600" dirty="0"/>
                        <a:t>, graph neural network, machine learning potential)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2652350"/>
                  </a:ext>
                </a:extLst>
              </a:tr>
            </a:tbl>
          </a:graphicData>
        </a:graphic>
      </p:graphicFrame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1026" name="Picture 2" descr="https://tensorflowkorea.files.wordpress.com/2020/04/e18492e185a2e186abe1848ce185b3e1848be185a9e186abe18486e185a5e18489e185b5e186abe18485e185a5e18482e185b5e186bc_2e18491e185a1e186ab__cover-2.png?w=78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01" y="3284984"/>
            <a:ext cx="2393775" cy="3106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/>
          <p:cNvSpPr/>
          <p:nvPr/>
        </p:nvSpPr>
        <p:spPr>
          <a:xfrm>
            <a:off x="2826297" y="3283358"/>
            <a:ext cx="6083717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/>
              <a:t>유용한 사이트</a:t>
            </a:r>
            <a:endParaRPr lang="en-US" altLang="ko-KR" b="1" dirty="0"/>
          </a:p>
          <a:p>
            <a:r>
              <a:rPr lang="ko-KR" altLang="en-US" dirty="0">
                <a:hlinkClick r:id="rId3"/>
              </a:rPr>
              <a:t>https://tensorflow.blog/handson-ml2/</a:t>
            </a:r>
            <a:r>
              <a:rPr lang="ko-KR" altLang="en-US" dirty="0"/>
              <a:t> </a:t>
            </a:r>
            <a:r>
              <a:rPr lang="en-US" altLang="ko-KR" dirty="0"/>
              <a:t># Hans on ML 1,2</a:t>
            </a:r>
            <a:r>
              <a:rPr lang="ko-KR" altLang="en-US" dirty="0"/>
              <a:t>장</a:t>
            </a:r>
            <a:endParaRPr lang="en-US" altLang="ko-KR" dirty="0"/>
          </a:p>
          <a:p>
            <a:r>
              <a:rPr lang="en-US" altLang="ko-KR" dirty="0">
                <a:hlinkClick r:id="rId4"/>
              </a:rPr>
              <a:t>https://www.codecademy.com/</a:t>
            </a:r>
            <a:r>
              <a:rPr lang="en-US" altLang="ko-KR" dirty="0"/>
              <a:t> # Python </a:t>
            </a:r>
            <a:r>
              <a:rPr lang="ko-KR" altLang="en-US" dirty="0"/>
              <a:t>기초</a:t>
            </a:r>
            <a:endParaRPr lang="en-US" altLang="ko-KR" dirty="0"/>
          </a:p>
          <a:p>
            <a:r>
              <a:rPr lang="en-US" altLang="ko-KR" dirty="0">
                <a:hlinkClick r:id="rId5"/>
              </a:rPr>
              <a:t>https://google.com/</a:t>
            </a:r>
            <a:r>
              <a:rPr lang="en-US" altLang="ko-KR" dirty="0"/>
              <a:t> # </a:t>
            </a:r>
            <a:r>
              <a:rPr lang="ko-KR" altLang="en-US" dirty="0"/>
              <a:t>모르는 것은 </a:t>
            </a:r>
            <a:r>
              <a:rPr lang="en-US" altLang="ko-KR" dirty="0"/>
              <a:t>google</a:t>
            </a:r>
            <a:r>
              <a:rPr lang="ko-KR" altLang="en-US" dirty="0"/>
              <a:t>에</a:t>
            </a:r>
            <a:endParaRPr lang="en-US" altLang="ko-KR" dirty="0"/>
          </a:p>
          <a:p>
            <a:r>
              <a:rPr lang="en-US" altLang="ko-KR" dirty="0">
                <a:hlinkClick r:id="rId6"/>
              </a:rPr>
              <a:t>https://chat.openai.com/</a:t>
            </a:r>
            <a:r>
              <a:rPr lang="en-US" altLang="ko-KR" dirty="0"/>
              <a:t> # </a:t>
            </a:r>
            <a:r>
              <a:rPr lang="ko-KR" altLang="en-US" dirty="0"/>
              <a:t>간단한 코드는</a:t>
            </a:r>
            <a:r>
              <a:rPr lang="en-US" altLang="ko-KR" dirty="0"/>
              <a:t> </a:t>
            </a:r>
            <a:r>
              <a:rPr lang="en-US" altLang="ko-KR" dirty="0" err="1"/>
              <a:t>ChatGPT</a:t>
            </a:r>
            <a:r>
              <a:rPr lang="ko-KR" altLang="en-US" dirty="0"/>
              <a:t>로</a:t>
            </a:r>
            <a:endParaRPr lang="en-US" altLang="ko-KR" dirty="0"/>
          </a:p>
          <a:p>
            <a:r>
              <a:rPr lang="en-US" altLang="ko-KR" dirty="0">
                <a:hlinkClick r:id="rId7"/>
              </a:rPr>
              <a:t>https://jehyunlee.github.io/</a:t>
            </a:r>
            <a:r>
              <a:rPr lang="en-US" altLang="ko-KR" dirty="0"/>
              <a:t> # KRIE</a:t>
            </a:r>
            <a:r>
              <a:rPr lang="ko-KR" altLang="en-US" dirty="0"/>
              <a:t> 이제현 박사님 블로그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2826297" y="5286856"/>
            <a:ext cx="45320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/>
              <a:t>강의자료</a:t>
            </a:r>
            <a:endParaRPr lang="en-US" altLang="ko-KR" b="1" dirty="0"/>
          </a:p>
          <a:p>
            <a:r>
              <a:rPr lang="en-US" altLang="ko-KR" dirty="0"/>
              <a:t>https://github.com/git-jhyang/handson_gnn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83648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번외</a:t>
            </a:r>
            <a:r>
              <a:rPr lang="en-US" altLang="ko-KR" dirty="0"/>
              <a:t>: </a:t>
            </a:r>
            <a:r>
              <a:rPr lang="en-US" altLang="ko-KR" dirty="0" err="1"/>
              <a:t>PyCaret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기계학습 모델 성능 비교</a:t>
            </a:r>
            <a:endParaRPr lang="en-US" altLang="ko-KR" dirty="0"/>
          </a:p>
          <a:p>
            <a:pPr lvl="1"/>
            <a:r>
              <a:rPr lang="ko-KR" altLang="en-US" dirty="0"/>
              <a:t>약간의 코딩으로 많은 양의 기계학습 모델을 훈련시키고 비교할 수 있으며</a:t>
            </a:r>
            <a:r>
              <a:rPr lang="en-US" altLang="ko-KR" dirty="0"/>
              <a:t>, </a:t>
            </a:r>
            <a:r>
              <a:rPr lang="en-US" altLang="ko-KR" dirty="0" err="1"/>
              <a:t>hyperparameter</a:t>
            </a:r>
            <a:r>
              <a:rPr lang="ko-KR" altLang="en-US" dirty="0"/>
              <a:t>까지 최적화 해 줌</a:t>
            </a:r>
            <a:endParaRPr lang="en-US" altLang="ko-KR" dirty="0"/>
          </a:p>
          <a:p>
            <a:pPr lvl="1"/>
            <a:r>
              <a:rPr lang="ko-KR" altLang="en-US" dirty="0"/>
              <a:t>직접 모델을 개발한다면 이것보다 성능이 우수해야 함</a:t>
            </a:r>
            <a:endParaRPr lang="en-US" altLang="ko-KR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20</a:t>
            </a:fld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699" y="2780928"/>
            <a:ext cx="8007069" cy="2592288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526699" y="5733256"/>
            <a:ext cx="53521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err="1"/>
              <a:t>PyCaret</a:t>
            </a:r>
            <a:r>
              <a:rPr lang="en-US" altLang="ko-KR" b="1" dirty="0"/>
              <a:t> Tutorial</a:t>
            </a:r>
          </a:p>
          <a:p>
            <a:r>
              <a:rPr lang="ko-KR" altLang="en-US" dirty="0"/>
              <a:t>https://pycaret.gitbook.io/docs/get-started/tutorials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9552" y="2407665"/>
            <a:ext cx="4814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표</a:t>
            </a:r>
            <a:r>
              <a:rPr lang="en-US" altLang="ko-KR" b="1" dirty="0"/>
              <a:t>: iris dataset</a:t>
            </a:r>
            <a:r>
              <a:rPr lang="ko-KR" altLang="en-US" b="1" dirty="0"/>
              <a:t>을 활용한 </a:t>
            </a:r>
            <a:r>
              <a:rPr lang="en-US" altLang="ko-KR" b="1" dirty="0"/>
              <a:t>classification </a:t>
            </a:r>
            <a:r>
              <a:rPr lang="ko-KR" altLang="en-US" b="1" dirty="0"/>
              <a:t>결과</a:t>
            </a:r>
          </a:p>
        </p:txBody>
      </p:sp>
    </p:spTree>
    <p:extLst>
      <p:ext uri="{BB962C8B-B14F-4D97-AF65-F5344CB8AC3E}">
        <p14:creationId xmlns:p14="http://schemas.microsoft.com/office/powerpoint/2010/main" val="31454243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부제목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인공신경망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재료과학 연구분야의 인공지능 적용 사례</a:t>
            </a:r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인공신경망</a:t>
            </a:r>
            <a:endParaRPr lang="ko-KR" altLang="en-US" sz="2300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21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4D2AEAB-EAC1-4B19-A593-CCB5B1251C5E}"/>
              </a:ext>
            </a:extLst>
          </p:cNvPr>
          <p:cNvSpPr/>
          <p:nvPr/>
        </p:nvSpPr>
        <p:spPr>
          <a:xfrm>
            <a:off x="344846" y="1124744"/>
            <a:ext cx="222528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</a:rPr>
              <a:t>Neural networks</a:t>
            </a:r>
            <a:endParaRPr lang="ko-KR" alt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85005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DCCFCE-A0A8-4450-9C14-EC577486F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Playground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BB87EFE-071D-4DD7-97EF-B86BBC1E9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1CFB1A0-47F4-46EA-80BD-93B7A48D00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A06D698-41F9-4DE0-B757-DF258B01B161}"/>
              </a:ext>
            </a:extLst>
          </p:cNvPr>
          <p:cNvSpPr/>
          <p:nvPr/>
        </p:nvSpPr>
        <p:spPr>
          <a:xfrm>
            <a:off x="2195736" y="116632"/>
            <a:ext cx="36472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hlinkClick r:id="rId2"/>
              </a:rPr>
              <a:t>https://playground.tensorflow.org/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F332441-904D-436F-B622-300EAD2A2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872" y="695676"/>
            <a:ext cx="8650257" cy="584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8039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3F04CE-7F8B-4B62-B9A2-E57915A99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1176E04-C528-4F2E-87D7-C0302A8B9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DFC68AB-A100-405D-9DD8-8E0FD7D0FD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43224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부제목 5">
            <a:extLst>
              <a:ext uri="{FF2B5EF4-FFF2-40B4-BE49-F238E27FC236}">
                <a16:creationId xmlns:a16="http://schemas.microsoft.com/office/drawing/2014/main" id="{5D15B10C-B45F-499E-8C0E-E5F246A101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altLang="ko-KR" dirty="0" err="1"/>
              <a:t>Pytorch</a:t>
            </a:r>
            <a:r>
              <a:rPr lang="ko-KR" altLang="en-US" dirty="0"/>
              <a:t> 를 이용한 </a:t>
            </a:r>
            <a:r>
              <a:rPr lang="en-US" altLang="ko-KR" dirty="0"/>
              <a:t>NN </a:t>
            </a:r>
            <a:r>
              <a:rPr lang="ko-KR" altLang="en-US" dirty="0"/>
              <a:t>구현</a:t>
            </a:r>
            <a:endParaRPr lang="en-US" altLang="ko-KR" dirty="0"/>
          </a:p>
          <a:p>
            <a:pPr algn="l"/>
            <a:r>
              <a:rPr lang="en-US" altLang="ko-KR" dirty="0" err="1"/>
              <a:t>Pytorch</a:t>
            </a:r>
            <a:r>
              <a:rPr lang="en-US" altLang="ko-KR" dirty="0"/>
              <a:t> geometric</a:t>
            </a:r>
            <a:r>
              <a:rPr lang="ko-KR" altLang="en-US" dirty="0"/>
              <a:t>을 이용한 </a:t>
            </a:r>
            <a:r>
              <a:rPr lang="en-US" altLang="ko-KR" dirty="0"/>
              <a:t>GNN </a:t>
            </a:r>
            <a:r>
              <a:rPr lang="ko-KR" altLang="en-US" dirty="0"/>
              <a:t>구현</a:t>
            </a:r>
            <a:endParaRPr lang="en-US" altLang="ko-KR" dirty="0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8E795D5D-D72E-4309-9215-0AD1527CC2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실습 </a:t>
            </a:r>
            <a:r>
              <a:rPr lang="en-US" altLang="ko-KR" dirty="0"/>
              <a:t>2: Neural network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BBC26B8-655C-44AC-84CB-1B19B7A0F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24</a:t>
            </a:fld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54925" y="4149080"/>
            <a:ext cx="843415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/>
              <a:t>notebooks/0_materials_project.ipynb</a:t>
            </a:r>
          </a:p>
          <a:p>
            <a:pPr algn="ctr"/>
            <a:endParaRPr lang="en-US" altLang="ko-KR" sz="2400" b="1" dirty="0"/>
          </a:p>
          <a:p>
            <a:pPr algn="ctr"/>
            <a:r>
              <a:rPr lang="en-US" altLang="ko-KR" sz="2400" b="1" dirty="0"/>
              <a:t>notebooks/3_neural_networks.ipynb</a:t>
            </a:r>
          </a:p>
          <a:p>
            <a:pPr algn="ctr"/>
            <a:endParaRPr lang="en-US" altLang="ko-KR" sz="2400" b="1" dirty="0"/>
          </a:p>
          <a:p>
            <a:pPr algn="ctr"/>
            <a:r>
              <a:rPr lang="en-US" altLang="ko-KR" sz="2400" b="1" dirty="0"/>
              <a:t>notebooks/4_graph_neural_networks.ipynb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319355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부제목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WSL</a:t>
            </a:r>
            <a:r>
              <a:rPr lang="ko-KR" altLang="en-US" dirty="0"/>
              <a:t>을 이용한 </a:t>
            </a:r>
            <a:r>
              <a:rPr lang="en-US" altLang="ko-KR" dirty="0"/>
              <a:t>Linux </a:t>
            </a:r>
            <a:r>
              <a:rPr lang="ko-KR" altLang="en-US" dirty="0"/>
              <a:t>하위 시스템</a:t>
            </a:r>
            <a:endParaRPr lang="en-US" altLang="ko-KR" dirty="0"/>
          </a:p>
          <a:p>
            <a:r>
              <a:rPr lang="ko-KR" altLang="en-US" dirty="0"/>
              <a:t>개발환경 </a:t>
            </a:r>
            <a:r>
              <a:rPr lang="en-US" altLang="ko-KR" sz="1800" dirty="0"/>
              <a:t>Anaconda / </a:t>
            </a:r>
            <a:r>
              <a:rPr lang="en-US" altLang="ko-KR" sz="1800" dirty="0" err="1"/>
              <a:t>VSCode</a:t>
            </a:r>
            <a:r>
              <a:rPr lang="en-US" altLang="ko-KR" sz="1800" dirty="0"/>
              <a:t> / </a:t>
            </a:r>
            <a:r>
              <a:rPr lang="en-US" altLang="ko-KR" sz="1800" dirty="0" err="1"/>
              <a:t>Github</a:t>
            </a:r>
            <a:r>
              <a:rPr lang="en-US" altLang="ko-KR" sz="1800" dirty="0"/>
              <a:t> / Python</a:t>
            </a:r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환경구축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825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F15CBB-60B1-4274-847C-364BE164A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환경 구축 </a:t>
            </a:r>
            <a:r>
              <a:rPr lang="en-US" altLang="ko-KR" dirty="0"/>
              <a:t>- WSL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3B727B5-EFEC-4F51-B06A-568FE48854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92725" y="5918201"/>
            <a:ext cx="3798889" cy="651933"/>
          </a:xfrm>
        </p:spPr>
        <p:txBody>
          <a:bodyPr/>
          <a:lstStyle/>
          <a:p>
            <a:r>
              <a:rPr lang="en-US" altLang="ko-KR" dirty="0">
                <a:hlinkClick r:id="rId2"/>
              </a:rPr>
              <a:t>https://learn.microsoft.com/ko-kr/windows/wsl/install-manual</a:t>
            </a:r>
          </a:p>
          <a:p>
            <a:r>
              <a:rPr lang="en-US" altLang="ko-KR" dirty="0">
                <a:hlinkClick r:id="rId2"/>
              </a:rPr>
              <a:t>https://velog.io/@w00j00ng351/wsl-</a:t>
            </a:r>
            <a:r>
              <a:rPr lang="ko-KR" altLang="en-US" dirty="0">
                <a:hlinkClick r:id="rId2"/>
              </a:rPr>
              <a:t>기능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>
                <a:hlinkClick r:id="rId2"/>
              </a:rPr>
              <a:t>활성화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BBEB47-CBF1-41FA-940A-A0EDCA7086DC}"/>
              </a:ext>
            </a:extLst>
          </p:cNvPr>
          <p:cNvSpPr txBox="1"/>
          <p:nvPr/>
        </p:nvSpPr>
        <p:spPr>
          <a:xfrm>
            <a:off x="162001" y="692696"/>
            <a:ext cx="3538148" cy="14311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b="1" dirty="0"/>
              <a:t>Windows </a:t>
            </a:r>
            <a:r>
              <a:rPr lang="ko-KR" altLang="en-US" b="1" dirty="0"/>
              <a:t>기능 켜기</a:t>
            </a:r>
            <a:r>
              <a:rPr lang="en-US" altLang="ko-KR" b="1" dirty="0"/>
              <a:t>/</a:t>
            </a:r>
            <a:r>
              <a:rPr lang="ko-KR" altLang="en-US" b="1" dirty="0"/>
              <a:t>끄기</a:t>
            </a:r>
            <a:endParaRPr lang="en-US" altLang="ko-KR" b="1" dirty="0"/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US" altLang="ko-KR" i="1" dirty="0"/>
              <a:t>Linux</a:t>
            </a:r>
            <a:r>
              <a:rPr lang="ko-KR" altLang="en-US" i="1" dirty="0"/>
              <a:t>용 </a:t>
            </a:r>
            <a:r>
              <a:rPr lang="en-US" altLang="ko-KR" i="1" dirty="0"/>
              <a:t>Windows </a:t>
            </a:r>
            <a:r>
              <a:rPr lang="ko-KR" altLang="en-US" i="1" dirty="0"/>
              <a:t>하위 시스템</a:t>
            </a:r>
            <a:endParaRPr lang="en-US" altLang="ko-KR" i="1" dirty="0"/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ko-KR" altLang="en-US" i="1" dirty="0"/>
              <a:t>가상 머신 플랫폼</a:t>
            </a:r>
            <a:endParaRPr lang="en-US" altLang="ko-KR" i="1" dirty="0"/>
          </a:p>
          <a:p>
            <a:pPr>
              <a:spcAft>
                <a:spcPts val="600"/>
              </a:spcAft>
            </a:pPr>
            <a:r>
              <a:rPr lang="ko-KR" altLang="en-US" dirty="0"/>
              <a:t>위 두 기능 체크 후 재부팅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0C9EEC0-6B43-475E-82B9-96DDEA6ECA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2211062"/>
            <a:ext cx="2839714" cy="370873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7F959B2-6F43-4475-855E-1EF6C43A6AC4}"/>
              </a:ext>
            </a:extLst>
          </p:cNvPr>
          <p:cNvSpPr txBox="1"/>
          <p:nvPr/>
        </p:nvSpPr>
        <p:spPr>
          <a:xfrm>
            <a:off x="3923928" y="683428"/>
            <a:ext cx="4683846" cy="14311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b="1" dirty="0"/>
              <a:t>CMD </a:t>
            </a:r>
            <a:r>
              <a:rPr lang="ko-KR" altLang="en-US" b="1" dirty="0"/>
              <a:t>설정 및 </a:t>
            </a:r>
            <a:r>
              <a:rPr lang="en-US" altLang="ko-KR" b="1" dirty="0"/>
              <a:t>Ubuntu </a:t>
            </a:r>
            <a:r>
              <a:rPr lang="ko-KR" altLang="en-US" b="1" dirty="0"/>
              <a:t>설치 </a:t>
            </a:r>
            <a:r>
              <a:rPr lang="en-US" altLang="ko-KR" b="1" dirty="0"/>
              <a:t>(Windows side)</a:t>
            </a:r>
          </a:p>
          <a:p>
            <a:pPr>
              <a:spcAft>
                <a:spcPts val="600"/>
              </a:spcAft>
            </a:pPr>
            <a:r>
              <a:rPr lang="en-US" altLang="ko-KR" sz="1600" i="1" dirty="0"/>
              <a:t>&gt; </a:t>
            </a:r>
            <a:r>
              <a:rPr lang="en-US" altLang="ko-KR" sz="1600" dirty="0" err="1"/>
              <a:t>wsl</a:t>
            </a:r>
            <a:r>
              <a:rPr lang="en-US" altLang="ko-KR" sz="1600" dirty="0"/>
              <a:t> --set-default-version 2 </a:t>
            </a:r>
            <a:br>
              <a:rPr lang="en-US" altLang="ko-KR" sz="1600" dirty="0"/>
            </a:br>
            <a:r>
              <a:rPr lang="en-US" altLang="ko-KR" sz="1600" i="1" dirty="0"/>
              <a:t>&gt; </a:t>
            </a:r>
            <a:r>
              <a:rPr lang="en-US" altLang="ko-KR" sz="1600" dirty="0" err="1"/>
              <a:t>wsl</a:t>
            </a:r>
            <a:r>
              <a:rPr lang="ko-KR" altLang="en-US" sz="1600" dirty="0"/>
              <a:t> </a:t>
            </a:r>
            <a:r>
              <a:rPr lang="en-US" altLang="ko-KR" sz="1600" dirty="0"/>
              <a:t>--list</a:t>
            </a:r>
            <a:r>
              <a:rPr lang="ko-KR" altLang="en-US" sz="1600" dirty="0"/>
              <a:t> </a:t>
            </a:r>
            <a:r>
              <a:rPr lang="en-US" altLang="ko-KR" sz="1600" dirty="0"/>
              <a:t>--online</a:t>
            </a:r>
            <a:br>
              <a:rPr lang="en-US" altLang="ko-KR" sz="1600" dirty="0"/>
            </a:br>
            <a:r>
              <a:rPr lang="en-US" altLang="ko-KR" sz="1600" dirty="0"/>
              <a:t>&gt; </a:t>
            </a:r>
            <a:r>
              <a:rPr lang="en-US" altLang="ko-KR" sz="1600" dirty="0" err="1"/>
              <a:t>wsl</a:t>
            </a:r>
            <a:r>
              <a:rPr lang="en-US" altLang="ko-KR" sz="1600" dirty="0"/>
              <a:t> –install Ubuntu-22.04</a:t>
            </a:r>
            <a:br>
              <a:rPr lang="en-US" altLang="ko-KR" sz="1600" dirty="0"/>
            </a:br>
            <a:r>
              <a:rPr lang="en-US" altLang="ko-KR" sz="1600" dirty="0"/>
              <a:t>&gt; </a:t>
            </a:r>
            <a:r>
              <a:rPr lang="en-US" altLang="ko-KR" sz="1600" dirty="0" err="1"/>
              <a:t>wsl</a:t>
            </a:r>
            <a:endParaRPr lang="ko-KR" altLang="en-US" sz="16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B9FE433-006B-4332-8086-1302474444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2680" y="2168413"/>
            <a:ext cx="3791479" cy="49536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7DB094C-F6CB-4C79-AF3E-A16A6A20D71F}"/>
              </a:ext>
            </a:extLst>
          </p:cNvPr>
          <p:cNvSpPr txBox="1"/>
          <p:nvPr/>
        </p:nvSpPr>
        <p:spPr>
          <a:xfrm>
            <a:off x="3923929" y="3645024"/>
            <a:ext cx="514175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기본 설정 및 프로그램 설치 </a:t>
            </a:r>
            <a:r>
              <a:rPr lang="en-US" altLang="ko-KR" b="1" dirty="0"/>
              <a:t>(WSL / Server side)</a:t>
            </a:r>
          </a:p>
          <a:p>
            <a:pPr>
              <a:spcAft>
                <a:spcPts val="600"/>
              </a:spcAft>
            </a:pPr>
            <a:r>
              <a:rPr lang="en-US" altLang="ko-KR" sz="1600" dirty="0"/>
              <a:t>$ </a:t>
            </a:r>
            <a:r>
              <a:rPr lang="en-US" altLang="ko-KR" sz="1600" dirty="0" err="1"/>
              <a:t>sudo</a:t>
            </a:r>
            <a:r>
              <a:rPr lang="en-US" altLang="ko-KR" sz="1600" dirty="0"/>
              <a:t> passwd root</a:t>
            </a:r>
          </a:p>
          <a:p>
            <a:pPr>
              <a:spcAft>
                <a:spcPts val="600"/>
              </a:spcAft>
            </a:pPr>
            <a:r>
              <a:rPr lang="en-US" altLang="ko-KR" sz="1600" dirty="0"/>
              <a:t>$ ln –s </a:t>
            </a:r>
            <a:r>
              <a:rPr lang="en-US" altLang="ko-KR" sz="1600" dirty="0">
                <a:solidFill>
                  <a:srgbClr val="FF0000"/>
                </a:solidFill>
              </a:rPr>
              <a:t>[SOURCE] [DESTINATION]</a:t>
            </a:r>
          </a:p>
          <a:p>
            <a:pPr>
              <a:spcAft>
                <a:spcPts val="600"/>
              </a:spcAft>
            </a:pPr>
            <a:r>
              <a:rPr lang="en-US" altLang="ko-KR" sz="1600" dirty="0"/>
              <a:t>$ </a:t>
            </a:r>
            <a:r>
              <a:rPr lang="en-US" altLang="ko-KR" sz="1600" dirty="0" err="1"/>
              <a:t>sudo</a:t>
            </a:r>
            <a:r>
              <a:rPr lang="en-US" altLang="ko-KR" sz="1600" dirty="0"/>
              <a:t> apt-get update</a:t>
            </a:r>
          </a:p>
          <a:p>
            <a:pPr>
              <a:spcAft>
                <a:spcPts val="600"/>
              </a:spcAft>
            </a:pPr>
            <a:r>
              <a:rPr lang="en-US" altLang="ko-KR" sz="1600" dirty="0"/>
              <a:t>$ </a:t>
            </a:r>
            <a:r>
              <a:rPr lang="en-US" altLang="ko-KR" sz="1600" dirty="0" err="1"/>
              <a:t>sudo</a:t>
            </a:r>
            <a:r>
              <a:rPr lang="en-US" altLang="ko-KR" sz="1600" dirty="0"/>
              <a:t> apt-get install vim git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BA3BA2-D655-482B-B7BB-A583EB3C2C1F}"/>
              </a:ext>
            </a:extLst>
          </p:cNvPr>
          <p:cNvSpPr txBox="1"/>
          <p:nvPr/>
        </p:nvSpPr>
        <p:spPr>
          <a:xfrm>
            <a:off x="6588224" y="1071472"/>
            <a:ext cx="1827744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1200" i="1" dirty="0"/>
              <a:t># </a:t>
            </a:r>
            <a:r>
              <a:rPr lang="en-US" altLang="ko-KR" sz="1200" i="1" dirty="0" err="1"/>
              <a:t>wsl</a:t>
            </a:r>
            <a:r>
              <a:rPr lang="ko-KR" altLang="en-US" sz="1200" i="1" dirty="0"/>
              <a:t> </a:t>
            </a:r>
            <a:r>
              <a:rPr lang="en-US" altLang="ko-KR" sz="1200" i="1" dirty="0"/>
              <a:t>2</a:t>
            </a:r>
            <a:r>
              <a:rPr lang="ko-KR" altLang="en-US" sz="1200" i="1" dirty="0"/>
              <a:t>로 변경</a:t>
            </a:r>
            <a:endParaRPr lang="en-US" altLang="ko-KR" sz="1200" i="1" dirty="0"/>
          </a:p>
          <a:p>
            <a:pPr>
              <a:spcAft>
                <a:spcPts val="600"/>
              </a:spcAft>
            </a:pPr>
            <a:r>
              <a:rPr lang="en-US" altLang="ko-KR" sz="1200" dirty="0"/>
              <a:t># </a:t>
            </a:r>
            <a:r>
              <a:rPr lang="ko-KR" altLang="en-US" sz="1200" dirty="0"/>
              <a:t>설치 가능한 배포</a:t>
            </a:r>
            <a:r>
              <a:rPr lang="en-US" altLang="ko-KR" sz="1200" dirty="0"/>
              <a:t> </a:t>
            </a:r>
            <a:r>
              <a:rPr lang="ko-KR" altLang="en-US" sz="1200" dirty="0"/>
              <a:t>확인</a:t>
            </a:r>
            <a:endParaRPr lang="en-US" altLang="ko-KR" sz="1200" dirty="0"/>
          </a:p>
          <a:p>
            <a:pPr>
              <a:spcAft>
                <a:spcPts val="600"/>
              </a:spcAft>
            </a:pPr>
            <a:r>
              <a:rPr lang="en-US" altLang="ko-KR" sz="1200" dirty="0"/>
              <a:t># Ubuntu 22.04 </a:t>
            </a:r>
            <a:r>
              <a:rPr lang="ko-KR" altLang="en-US" sz="1200" dirty="0"/>
              <a:t>설치</a:t>
            </a:r>
            <a:endParaRPr lang="en-US" altLang="ko-KR" sz="1200" dirty="0"/>
          </a:p>
          <a:p>
            <a:pPr>
              <a:spcAft>
                <a:spcPts val="600"/>
              </a:spcAft>
            </a:pPr>
            <a:r>
              <a:rPr lang="en-US" altLang="ko-KR" sz="1200" dirty="0"/>
              <a:t># </a:t>
            </a:r>
            <a:r>
              <a:rPr lang="en-US" altLang="ko-KR" sz="1200" dirty="0" err="1"/>
              <a:t>wsl</a:t>
            </a:r>
            <a:r>
              <a:rPr lang="en-US" altLang="ko-KR" sz="1200" dirty="0"/>
              <a:t> </a:t>
            </a:r>
            <a:r>
              <a:rPr lang="ko-KR" altLang="en-US" sz="1200" dirty="0"/>
              <a:t>접속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522BDB0-C574-498E-AA2D-42CBEDDF0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7797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E3380C-5FCC-4864-AB2C-E2FCE8B91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환경 구축 </a:t>
            </a:r>
            <a:r>
              <a:rPr lang="en-US" altLang="ko-KR" dirty="0"/>
              <a:t>– Anaconda and </a:t>
            </a:r>
            <a:r>
              <a:rPr lang="en-US" altLang="ko-KR" dirty="0" err="1"/>
              <a:t>VSCode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ED183A-BA42-4DF0-9EFF-8F75BDFD69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67811" y="5918201"/>
            <a:ext cx="3423804" cy="651933"/>
          </a:xfrm>
        </p:spPr>
        <p:txBody>
          <a:bodyPr>
            <a:normAutofit/>
          </a:bodyPr>
          <a:lstStyle/>
          <a:p>
            <a:r>
              <a:rPr lang="en-US" altLang="ko-KR" dirty="0">
                <a:hlinkClick r:id="rId2"/>
              </a:rPr>
              <a:t>https://docs.anaconda.com/free/anaconda/install/linux/</a:t>
            </a:r>
          </a:p>
          <a:p>
            <a:r>
              <a:rPr lang="en-US" altLang="ko-KR" dirty="0">
                <a:hlinkClick r:id="rId2"/>
              </a:rPr>
              <a:t>https://docs.anaconda.com/free/anaconda/release-notes/</a:t>
            </a:r>
          </a:p>
          <a:p>
            <a:r>
              <a:rPr lang="en-US" altLang="ko-KR" dirty="0">
                <a:hlinkClick r:id="rId2"/>
              </a:rPr>
              <a:t>https://code.visualstudio.com/</a:t>
            </a:r>
            <a:endParaRPr lang="en-US" altLang="ko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AC94B1-3A0F-4E36-98CE-48A62603C00B}"/>
              </a:ext>
            </a:extLst>
          </p:cNvPr>
          <p:cNvSpPr txBox="1"/>
          <p:nvPr/>
        </p:nvSpPr>
        <p:spPr>
          <a:xfrm>
            <a:off x="162001" y="683428"/>
            <a:ext cx="844244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b="1" dirty="0"/>
              <a:t>Anaconda </a:t>
            </a:r>
            <a:r>
              <a:rPr lang="ko-KR" altLang="en-US" b="1" dirty="0"/>
              <a:t>설치 </a:t>
            </a:r>
            <a:r>
              <a:rPr lang="en-US" altLang="ko-KR" b="1" dirty="0"/>
              <a:t>&amp; </a:t>
            </a:r>
            <a:r>
              <a:rPr lang="ko-KR" altLang="en-US" b="1" dirty="0"/>
              <a:t>세팅 </a:t>
            </a:r>
            <a:r>
              <a:rPr lang="en-US" altLang="ko-KR" b="1" dirty="0"/>
              <a:t>(WSL / Server side)</a:t>
            </a:r>
          </a:p>
          <a:p>
            <a:pPr>
              <a:spcAft>
                <a:spcPts val="600"/>
              </a:spcAft>
            </a:pPr>
            <a:r>
              <a:rPr lang="en-US" altLang="ko-KR" sz="1600" dirty="0"/>
              <a:t>$ apt-get install libgl1-mesa-glx libegl1-mesa libxrandr2 </a:t>
            </a:r>
            <a:r>
              <a:rPr lang="en-US" altLang="ko-KR" sz="1600" dirty="0" err="1"/>
              <a:t>libxrandr2</a:t>
            </a:r>
            <a:r>
              <a:rPr lang="en-US" altLang="ko-KR" sz="1600" dirty="0"/>
              <a:t> libxss1 libxcursor1 libxcomposite1 libasound2 libxi6 libxtst6</a:t>
            </a:r>
          </a:p>
          <a:p>
            <a:pPr>
              <a:spcAft>
                <a:spcPts val="600"/>
              </a:spcAft>
            </a:pPr>
            <a:r>
              <a:rPr lang="en-US" altLang="ko-KR" sz="1600" dirty="0"/>
              <a:t>$ </a:t>
            </a:r>
            <a:r>
              <a:rPr lang="pt-BR" altLang="ko-KR" sz="1600" dirty="0"/>
              <a:t>curl -O https://repo.anaconda.com/archive/Anaconda3-</a:t>
            </a:r>
            <a:r>
              <a:rPr lang="pt-BR" altLang="ko-KR" sz="1600" dirty="0">
                <a:solidFill>
                  <a:srgbClr val="FF0000"/>
                </a:solidFill>
              </a:rPr>
              <a:t>2023.09-0</a:t>
            </a:r>
            <a:r>
              <a:rPr lang="pt-BR" altLang="ko-KR" sz="1600" dirty="0"/>
              <a:t>-Linux-x86_64.sh</a:t>
            </a:r>
          </a:p>
          <a:p>
            <a:pPr>
              <a:spcAft>
                <a:spcPts val="600"/>
              </a:spcAft>
            </a:pPr>
            <a:r>
              <a:rPr lang="en-US" altLang="ko-KR" sz="1600" dirty="0"/>
              <a:t>$ </a:t>
            </a:r>
            <a:r>
              <a:rPr lang="en-US" altLang="ko-KR" sz="1600" dirty="0" err="1"/>
              <a:t>sh</a:t>
            </a:r>
            <a:r>
              <a:rPr lang="ko-KR" altLang="en-US" sz="1600" dirty="0"/>
              <a:t> </a:t>
            </a:r>
            <a:r>
              <a:rPr lang="pt-BR" altLang="ko-KR" sz="1600" dirty="0"/>
              <a:t>Anaconda3-</a:t>
            </a:r>
            <a:r>
              <a:rPr lang="pt-BR" altLang="ko-KR" sz="1600" dirty="0">
                <a:solidFill>
                  <a:srgbClr val="FF0000"/>
                </a:solidFill>
              </a:rPr>
              <a:t>2023.09-0</a:t>
            </a:r>
            <a:r>
              <a:rPr lang="pt-BR" altLang="ko-KR" sz="1600" dirty="0"/>
              <a:t>-Linux-x86_64.sh</a:t>
            </a:r>
          </a:p>
          <a:p>
            <a:pPr>
              <a:spcAft>
                <a:spcPts val="600"/>
              </a:spcAft>
            </a:pPr>
            <a:r>
              <a:rPr lang="pt-BR" altLang="ko-KR" sz="1600" dirty="0"/>
              <a:t>$ conda init</a:t>
            </a:r>
          </a:p>
          <a:p>
            <a:pPr>
              <a:spcAft>
                <a:spcPts val="600"/>
              </a:spcAft>
            </a:pPr>
            <a:r>
              <a:rPr lang="pt-BR" altLang="ko-KR" sz="1600" dirty="0"/>
              <a:t>$ conda create –n </a:t>
            </a:r>
            <a:r>
              <a:rPr lang="pt-BR" altLang="ko-KR" sz="1600" dirty="0">
                <a:solidFill>
                  <a:srgbClr val="FF0000"/>
                </a:solidFill>
              </a:rPr>
              <a:t>gnn</a:t>
            </a:r>
            <a:r>
              <a:rPr lang="pt-BR" altLang="ko-KR" sz="1600" dirty="0"/>
              <a:t> python=</a:t>
            </a:r>
            <a:r>
              <a:rPr lang="pt-BR" altLang="ko-KR" sz="1600" dirty="0">
                <a:solidFill>
                  <a:srgbClr val="FF0000"/>
                </a:solidFill>
              </a:rPr>
              <a:t>3.9</a:t>
            </a:r>
          </a:p>
          <a:p>
            <a:pPr>
              <a:spcAft>
                <a:spcPts val="600"/>
              </a:spcAft>
            </a:pPr>
            <a:r>
              <a:rPr lang="pt-BR" altLang="ko-KR" sz="1600" dirty="0"/>
              <a:t>$ conda activate </a:t>
            </a:r>
            <a:r>
              <a:rPr lang="pt-BR" altLang="ko-KR" sz="1600" dirty="0">
                <a:solidFill>
                  <a:srgbClr val="FF0000"/>
                </a:solidFill>
              </a:rPr>
              <a:t>gnn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582687-4966-4CD6-914F-77CDA040220E}"/>
              </a:ext>
            </a:extLst>
          </p:cNvPr>
          <p:cNvSpPr txBox="1"/>
          <p:nvPr/>
        </p:nvSpPr>
        <p:spPr>
          <a:xfrm>
            <a:off x="162001" y="3442255"/>
            <a:ext cx="4409999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b="1" dirty="0" err="1"/>
              <a:t>VSCode</a:t>
            </a:r>
            <a:r>
              <a:rPr lang="en-US" altLang="ko-KR" b="1" dirty="0"/>
              <a:t> </a:t>
            </a:r>
            <a:r>
              <a:rPr lang="ko-KR" altLang="en-US" b="1" dirty="0"/>
              <a:t>설치 </a:t>
            </a:r>
            <a:r>
              <a:rPr lang="en-US" altLang="ko-KR" b="1" dirty="0"/>
              <a:t>&amp; </a:t>
            </a:r>
            <a:r>
              <a:rPr lang="ko-KR" altLang="en-US" b="1" dirty="0"/>
              <a:t>세팅 </a:t>
            </a:r>
            <a:r>
              <a:rPr lang="en-US" altLang="ko-KR" b="1" dirty="0"/>
              <a:t>(Windows side)</a:t>
            </a:r>
          </a:p>
          <a:p>
            <a:pPr>
              <a:spcAft>
                <a:spcPts val="600"/>
              </a:spcAft>
            </a:pPr>
            <a:r>
              <a:rPr lang="en-US" altLang="ko-KR" sz="1600" dirty="0"/>
              <a:t>Windows</a:t>
            </a:r>
            <a:r>
              <a:rPr lang="ko-KR" altLang="en-US" sz="1600" dirty="0"/>
              <a:t>에서 다운로드 및 설치 후 </a:t>
            </a:r>
            <a:r>
              <a:rPr lang="en-US" altLang="ko-KR" sz="1600" dirty="0"/>
              <a:t>WSL </a:t>
            </a:r>
            <a:r>
              <a:rPr lang="ko-KR" altLang="en-US" sz="1600" dirty="0"/>
              <a:t>접속</a:t>
            </a:r>
            <a:endParaRPr lang="en-US" altLang="ko-KR" sz="1600" dirty="0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8131DAB-EBC6-4FD9-A3C6-CAEA76B2F504}"/>
              </a:ext>
            </a:extLst>
          </p:cNvPr>
          <p:cNvGrpSpPr/>
          <p:nvPr/>
        </p:nvGrpSpPr>
        <p:grpSpPr>
          <a:xfrm>
            <a:off x="232622" y="4231349"/>
            <a:ext cx="5397604" cy="2293995"/>
            <a:chOff x="4600855" y="1379778"/>
            <a:chExt cx="4143953" cy="1761190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FF1393DD-E99E-4D6B-95A0-35028A7AF4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43302"/>
            <a:stretch/>
          </p:blipFill>
          <p:spPr>
            <a:xfrm>
              <a:off x="4600855" y="2246649"/>
              <a:ext cx="4143953" cy="894319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8BBFE469-92EA-404D-9753-0CCAA39F6C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7634"/>
            <a:stretch/>
          </p:blipFill>
          <p:spPr>
            <a:xfrm>
              <a:off x="4600855" y="1379778"/>
              <a:ext cx="2868696" cy="777333"/>
            </a:xfrm>
            <a:prstGeom prst="rect">
              <a:avLst/>
            </a:prstGeom>
          </p:spPr>
        </p:pic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D9CEDD64-AAEB-4FF6-BE12-E6E88F59F3D7}"/>
                </a:ext>
              </a:extLst>
            </p:cNvPr>
            <p:cNvCxnSpPr>
              <a:cxnSpLocks/>
            </p:cNvCxnSpPr>
            <p:nvPr/>
          </p:nvCxnSpPr>
          <p:spPr>
            <a:xfrm>
              <a:off x="4733247" y="1576455"/>
              <a:ext cx="0" cy="284222"/>
            </a:xfrm>
            <a:prstGeom prst="straightConnector1">
              <a:avLst/>
            </a:prstGeom>
            <a:ln w="381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2541AC22-1F10-45C5-9487-7AA51783D28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97343" y="2597910"/>
              <a:ext cx="360040" cy="0"/>
            </a:xfrm>
            <a:prstGeom prst="straightConnector1">
              <a:avLst/>
            </a:prstGeom>
            <a:ln w="381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391BCD48-D6D0-4391-9DB9-98E84AB426E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97343" y="2924944"/>
              <a:ext cx="360040" cy="0"/>
            </a:xfrm>
            <a:prstGeom prst="straightConnector1">
              <a:avLst/>
            </a:prstGeom>
            <a:ln w="381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3C9FAB6-9E22-4B3B-96B5-1370871F3EBD}"/>
                </a:ext>
              </a:extLst>
            </p:cNvPr>
            <p:cNvSpPr txBox="1"/>
            <p:nvPr/>
          </p:nvSpPr>
          <p:spPr>
            <a:xfrm>
              <a:off x="5986238" y="2806797"/>
              <a:ext cx="546672" cy="236293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ko-KR" sz="1400" dirty="0">
                  <a:solidFill>
                    <a:srgbClr val="FFFF00"/>
                  </a:solidFill>
                </a:rPr>
                <a:t>Server</a:t>
              </a:r>
              <a:endParaRPr lang="ko-KR" altLang="en-US" sz="1400" dirty="0">
                <a:solidFill>
                  <a:srgbClr val="FFFF00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E5CABD2-9898-4BBA-B629-1425D47FD34D}"/>
                </a:ext>
              </a:extLst>
            </p:cNvPr>
            <p:cNvSpPr txBox="1"/>
            <p:nvPr/>
          </p:nvSpPr>
          <p:spPr>
            <a:xfrm>
              <a:off x="5986238" y="2479763"/>
              <a:ext cx="440833" cy="236293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ko-KR" sz="1400" dirty="0">
                  <a:solidFill>
                    <a:srgbClr val="FFFF00"/>
                  </a:solidFill>
                </a:rPr>
                <a:t>WSL</a:t>
              </a:r>
              <a:endParaRPr lang="ko-KR" altLang="en-US" sz="1400" dirty="0">
                <a:solidFill>
                  <a:srgbClr val="FFFF00"/>
                </a:solidFill>
              </a:endParaRPr>
            </a:p>
          </p:txBody>
        </p:sp>
      </p:grp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7B703B-930A-45EA-8F52-CF574267F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4894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E3380C-5FCC-4864-AB2C-E2FCE8B91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환경 구축 </a:t>
            </a:r>
            <a:r>
              <a:rPr lang="en-US" altLang="ko-KR" dirty="0"/>
              <a:t>– </a:t>
            </a:r>
            <a:r>
              <a:rPr lang="en-US" altLang="ko-KR" dirty="0" err="1"/>
              <a:t>Github</a:t>
            </a:r>
            <a:r>
              <a:rPr lang="en-US" altLang="ko-KR" dirty="0"/>
              <a:t> and Python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7F4B1CB-943B-4221-8295-4AB0B3259425}"/>
              </a:ext>
            </a:extLst>
          </p:cNvPr>
          <p:cNvSpPr txBox="1"/>
          <p:nvPr/>
        </p:nvSpPr>
        <p:spPr>
          <a:xfrm>
            <a:off x="251521" y="620688"/>
            <a:ext cx="53763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b="1" dirty="0" err="1"/>
              <a:t>Github</a:t>
            </a:r>
            <a:r>
              <a:rPr lang="en-US" altLang="ko-KR" b="1" dirty="0"/>
              <a:t> </a:t>
            </a:r>
            <a:r>
              <a:rPr lang="ko-KR" altLang="en-US" b="1" dirty="0"/>
              <a:t>다운로드</a:t>
            </a:r>
            <a:endParaRPr lang="en-US" altLang="ko-KR" b="1" dirty="0"/>
          </a:p>
          <a:p>
            <a:pPr>
              <a:spcAft>
                <a:spcPts val="600"/>
              </a:spcAft>
            </a:pPr>
            <a:r>
              <a:rPr lang="ko-KR" altLang="en-US" sz="1600" dirty="0"/>
              <a:t>폴더에 들어간 후 </a:t>
            </a:r>
            <a:endParaRPr lang="en-US" altLang="ko-KR" sz="1600" dirty="0"/>
          </a:p>
          <a:p>
            <a:pPr>
              <a:spcAft>
                <a:spcPts val="600"/>
              </a:spcAft>
            </a:pPr>
            <a:r>
              <a:rPr lang="en-US" altLang="ko-KR" sz="1600" dirty="0"/>
              <a:t>$ git clone https://github.com/git-jhyang/handson_gnn.git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05454F2-5B97-4BDC-8D08-E7888DFDC084}"/>
              </a:ext>
            </a:extLst>
          </p:cNvPr>
          <p:cNvSpPr txBox="1"/>
          <p:nvPr/>
        </p:nvSpPr>
        <p:spPr>
          <a:xfrm>
            <a:off x="251521" y="5157192"/>
            <a:ext cx="756084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b="1" i="1" dirty="0" err="1"/>
              <a:t>github</a:t>
            </a:r>
            <a:r>
              <a:rPr lang="en-US" altLang="ko-KR" b="1" i="1" dirty="0"/>
              <a:t>, </a:t>
            </a:r>
            <a:r>
              <a:rPr lang="en-US" altLang="ko-KR" b="1" i="1" dirty="0" err="1"/>
              <a:t>gitlab</a:t>
            </a:r>
            <a:r>
              <a:rPr lang="en-US" altLang="ko-KR" b="1" i="1" dirty="0"/>
              <a:t> </a:t>
            </a:r>
            <a:r>
              <a:rPr lang="ko-KR" altLang="en-US" b="1" i="1" dirty="0"/>
              <a:t>등 적극 활용</a:t>
            </a:r>
            <a:endParaRPr lang="en-US" altLang="ko-KR" b="1" i="1" dirty="0"/>
          </a:p>
          <a:p>
            <a:pPr>
              <a:spcAft>
                <a:spcPts val="600"/>
              </a:spcAft>
            </a:pPr>
            <a:r>
              <a:rPr lang="ko-KR" altLang="en-US" sz="1600" i="1" dirty="0"/>
              <a:t>개발을 통한 연구를 수행하는데 있어 백업</a:t>
            </a:r>
            <a:r>
              <a:rPr lang="en-US" altLang="ko-KR" sz="1600" i="1" dirty="0"/>
              <a:t>, </a:t>
            </a:r>
            <a:r>
              <a:rPr lang="ko-KR" altLang="en-US" sz="1600" i="1" dirty="0"/>
              <a:t>업데이트 기록 등을 쉽게 남길 수 있어 </a:t>
            </a:r>
            <a:r>
              <a:rPr lang="ko-KR" altLang="en-US" sz="1600" i="1" dirty="0" err="1"/>
              <a:t>작업물</a:t>
            </a:r>
            <a:r>
              <a:rPr lang="ko-KR" altLang="en-US" sz="1600" i="1" dirty="0"/>
              <a:t> 관리가 편리함</a:t>
            </a:r>
            <a:endParaRPr lang="en-US" altLang="ko-KR" sz="1600" i="1" dirty="0"/>
          </a:p>
          <a:p>
            <a:pPr>
              <a:spcAft>
                <a:spcPts val="600"/>
              </a:spcAft>
            </a:pPr>
            <a:r>
              <a:rPr lang="ko-KR" altLang="en-US" sz="1600" i="1" dirty="0"/>
              <a:t>이후 본인의 </a:t>
            </a:r>
            <a:r>
              <a:rPr lang="ko-KR" altLang="en-US" sz="1600" i="1" dirty="0" err="1"/>
              <a:t>작업물</a:t>
            </a:r>
            <a:r>
              <a:rPr lang="ko-KR" altLang="en-US" sz="1600" i="1" dirty="0"/>
              <a:t> 및 성실함을 보여줄 수 있는 척도가 될 수 있음</a:t>
            </a:r>
            <a:endParaRPr lang="en-US" altLang="ko-KR" sz="1600" i="1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7B703B-930A-45EA-8F52-CF574267F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1FCB624-FFBD-47F0-A85D-C011BBD2F756}"/>
              </a:ext>
            </a:extLst>
          </p:cNvPr>
          <p:cNvSpPr/>
          <p:nvPr/>
        </p:nvSpPr>
        <p:spPr>
          <a:xfrm>
            <a:off x="251520" y="1864946"/>
            <a:ext cx="5189241" cy="15850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패키지 설치</a:t>
            </a:r>
            <a:endParaRPr lang="pt-BR" altLang="ko-KR" b="1" dirty="0"/>
          </a:p>
          <a:p>
            <a:pPr>
              <a:spcAft>
                <a:spcPts val="600"/>
              </a:spcAft>
            </a:pPr>
            <a:r>
              <a:rPr lang="pt-BR" altLang="ko-KR" sz="1600" dirty="0"/>
              <a:t>$ conda activate </a:t>
            </a:r>
            <a:r>
              <a:rPr lang="pt-BR" altLang="ko-KR" sz="1600" dirty="0">
                <a:solidFill>
                  <a:srgbClr val="FF0000"/>
                </a:solidFill>
              </a:rPr>
              <a:t>gnn</a:t>
            </a:r>
          </a:p>
          <a:p>
            <a:pPr>
              <a:spcAft>
                <a:spcPts val="600"/>
              </a:spcAft>
            </a:pPr>
            <a:r>
              <a:rPr lang="pt-BR" altLang="ko-KR" sz="1600" dirty="0"/>
              <a:t>$ </a:t>
            </a:r>
            <a:r>
              <a:rPr lang="en-US" altLang="ko-KR" sz="1600" dirty="0" err="1"/>
              <a:t>conda</a:t>
            </a:r>
            <a:r>
              <a:rPr lang="ko-KR" altLang="en-US" sz="1600" dirty="0"/>
              <a:t> </a:t>
            </a:r>
            <a:r>
              <a:rPr lang="en-US" altLang="ko-KR" sz="1600" dirty="0"/>
              <a:t>install</a:t>
            </a:r>
            <a:r>
              <a:rPr lang="ko-KR" altLang="en-US" sz="1600" dirty="0"/>
              <a:t> </a:t>
            </a:r>
            <a:r>
              <a:rPr lang="en-US" altLang="ko-KR" sz="1600" dirty="0"/>
              <a:t>--file</a:t>
            </a:r>
            <a:r>
              <a:rPr lang="ko-KR" altLang="en-US" sz="1600" dirty="0"/>
              <a:t> </a:t>
            </a:r>
            <a:r>
              <a:rPr lang="en-US" altLang="ko-KR" sz="1600" dirty="0"/>
              <a:t>requirements.txt</a:t>
            </a:r>
          </a:p>
          <a:p>
            <a:pPr>
              <a:spcAft>
                <a:spcPts val="600"/>
              </a:spcAft>
            </a:pPr>
            <a:r>
              <a:rPr lang="ko-KR" altLang="en-US" sz="1600" i="1" dirty="0"/>
              <a:t>또는</a:t>
            </a:r>
            <a:br>
              <a:rPr lang="en-US" altLang="ko-KR" sz="1600" i="1" dirty="0"/>
            </a:br>
            <a:r>
              <a:rPr lang="en-US" altLang="ko-KR" sz="1600" dirty="0"/>
              <a:t>$ </a:t>
            </a:r>
            <a:r>
              <a:rPr lang="en-US" altLang="ko-KR" sz="1600" dirty="0" err="1"/>
              <a:t>conda</a:t>
            </a:r>
            <a:r>
              <a:rPr lang="en-US" altLang="ko-KR" sz="1600" dirty="0"/>
              <a:t> install matplotlib </a:t>
            </a:r>
            <a:r>
              <a:rPr lang="en-US" altLang="ko-KR" sz="1600" dirty="0" err="1"/>
              <a:t>numpy</a:t>
            </a:r>
            <a:r>
              <a:rPr lang="en-US" altLang="ko-KR" sz="1600" dirty="0"/>
              <a:t> pandas </a:t>
            </a:r>
            <a:r>
              <a:rPr lang="en-US" altLang="ko-KR" sz="1600" dirty="0" err="1"/>
              <a:t>scikit</a:t>
            </a:r>
            <a:r>
              <a:rPr lang="en-US" altLang="ko-KR" sz="1600" dirty="0"/>
              <a:t>-learn ….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0B7E416-E393-4F81-9A7C-D408A6EF11CA}"/>
              </a:ext>
            </a:extLst>
          </p:cNvPr>
          <p:cNvSpPr/>
          <p:nvPr/>
        </p:nvSpPr>
        <p:spPr>
          <a:xfrm>
            <a:off x="5627864" y="1039528"/>
            <a:ext cx="3600000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sz="1400" dirty="0"/>
              <a:t>에러가 난다면</a:t>
            </a:r>
            <a:endParaRPr lang="en-US" altLang="ko-KR" sz="1400" dirty="0"/>
          </a:p>
          <a:p>
            <a:pPr>
              <a:spcAft>
                <a:spcPts val="600"/>
              </a:spcAft>
            </a:pPr>
            <a:r>
              <a:rPr lang="en-US" altLang="ko-KR" sz="1400" dirty="0"/>
              <a:t>$ git config --global </a:t>
            </a:r>
            <a:r>
              <a:rPr lang="en-US" altLang="ko-KR" sz="1400" dirty="0" err="1"/>
              <a:t>http.sslVerify</a:t>
            </a:r>
            <a:r>
              <a:rPr lang="en-US" altLang="ko-KR" sz="1400" dirty="0"/>
              <a:t> false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6EDFA24-07B1-4059-A4FF-6CFED7260FD4}"/>
              </a:ext>
            </a:extLst>
          </p:cNvPr>
          <p:cNvSpPr/>
          <p:nvPr/>
        </p:nvSpPr>
        <p:spPr>
          <a:xfrm>
            <a:off x="5627864" y="2849831"/>
            <a:ext cx="3600000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sz="1400" dirty="0"/>
              <a:t>에러가 난다면</a:t>
            </a:r>
            <a:endParaRPr lang="en-US" altLang="ko-KR" sz="1400" dirty="0"/>
          </a:p>
          <a:p>
            <a:pPr>
              <a:spcAft>
                <a:spcPts val="600"/>
              </a:spcAft>
            </a:pPr>
            <a:r>
              <a:rPr lang="en-US" altLang="ko-KR" sz="1400" dirty="0"/>
              <a:t>$ </a:t>
            </a:r>
            <a:r>
              <a:rPr lang="en-US" altLang="ko-KR" sz="1400" dirty="0" err="1"/>
              <a:t>conda</a:t>
            </a:r>
            <a:r>
              <a:rPr lang="en-US" altLang="ko-KR" sz="1400" dirty="0"/>
              <a:t> config --set </a:t>
            </a:r>
            <a:r>
              <a:rPr lang="en-US" altLang="ko-KR" sz="1400" dirty="0" err="1"/>
              <a:t>ssl_verify</a:t>
            </a:r>
            <a:r>
              <a:rPr lang="en-US" altLang="ko-KR" sz="1400" dirty="0"/>
              <a:t> false 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562428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부제목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인공지능</a:t>
            </a:r>
            <a:endParaRPr lang="en-US" altLang="ko-KR" dirty="0"/>
          </a:p>
          <a:p>
            <a:r>
              <a:rPr lang="ko-KR" altLang="en-US" dirty="0"/>
              <a:t>인공지능을 활용한 문제 해결</a:t>
            </a:r>
            <a:endParaRPr lang="en-US" altLang="ko-KR" dirty="0"/>
          </a:p>
          <a:p>
            <a:r>
              <a:rPr lang="ko-KR" altLang="en-US" dirty="0"/>
              <a:t>기계학습 방법론</a:t>
            </a:r>
            <a:endParaRPr lang="en-US" altLang="ko-KR" dirty="0"/>
          </a:p>
          <a:p>
            <a:r>
              <a:rPr lang="ko-KR" altLang="en-US" dirty="0"/>
              <a:t>데이터</a:t>
            </a:r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기계학습 기초</a:t>
            </a:r>
            <a:endParaRPr lang="ko-KR" altLang="en-US" sz="2300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44846" y="1124744"/>
            <a:ext cx="233589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</a:rPr>
              <a:t>Machine learning</a:t>
            </a:r>
            <a:endParaRPr lang="ko-KR" alt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17993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인공지능을 활용한 연구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강력한 인공지능 모델들</a:t>
            </a:r>
          </a:p>
        </p:txBody>
      </p:sp>
      <p:pic>
        <p:nvPicPr>
          <p:cNvPr id="1026" name="Picture 2" descr="이세돌 이긴 알파고, 손쉬운 바둑돌 올려놓기 못한 까닭 | 중앙일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6217" y="1456091"/>
            <a:ext cx="3747255" cy="2495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388047" y="1062151"/>
            <a:ext cx="31774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2016.03 / </a:t>
            </a:r>
            <a:r>
              <a:rPr lang="ko-KR" altLang="en-US" sz="1600" dirty="0" err="1"/>
              <a:t>알파고와</a:t>
            </a:r>
            <a:r>
              <a:rPr lang="ko-KR" altLang="en-US" sz="1600" dirty="0"/>
              <a:t> </a:t>
            </a:r>
            <a:r>
              <a:rPr lang="ko-KR" altLang="en-US" sz="1600" dirty="0" err="1"/>
              <a:t>이세돌의</a:t>
            </a:r>
            <a:r>
              <a:rPr lang="ko-KR" altLang="en-US" sz="1600" dirty="0"/>
              <a:t> 대국</a:t>
            </a:r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인공지능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3"/>
          </p:nvPr>
        </p:nvSpPr>
        <p:spPr>
          <a:xfrm>
            <a:off x="5765800" y="5918201"/>
            <a:ext cx="3325814" cy="651933"/>
          </a:xfrm>
        </p:spPr>
        <p:txBody>
          <a:bodyPr/>
          <a:lstStyle/>
          <a:p>
            <a:r>
              <a:rPr lang="ko-KR" altLang="en-US" dirty="0"/>
              <a:t>중앙일보</a:t>
            </a:r>
            <a:r>
              <a:rPr lang="en-US" altLang="ko-KR" dirty="0"/>
              <a:t>: https://www.joongang.co.kr/article/2507487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625499" y="1062151"/>
            <a:ext cx="23759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인공지능 </a:t>
            </a:r>
            <a:r>
              <a:rPr lang="ko-KR" altLang="en-US" sz="1600"/>
              <a:t>논문 출판 경향</a:t>
            </a:r>
            <a:endParaRPr lang="ko-KR" altLang="en-US" sz="1600" dirty="0"/>
          </a:p>
        </p:txBody>
      </p:sp>
      <p:pic>
        <p:nvPicPr>
          <p:cNvPr id="1028" name="Picture 4" descr="https://alphafold.ebi.ac.uk/assets/img/dm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42" y="5030114"/>
            <a:ext cx="3122158" cy="730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05616" y="5862815"/>
            <a:ext cx="36390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err="1"/>
              <a:t>AlphaZero</a:t>
            </a:r>
            <a:r>
              <a:rPr lang="en-US" altLang="ko-KR" sz="2000" dirty="0"/>
              <a:t>, </a:t>
            </a:r>
            <a:r>
              <a:rPr lang="en-US" altLang="ko-KR" sz="2000" dirty="0" err="1"/>
              <a:t>AlphaFold</a:t>
            </a:r>
            <a:r>
              <a:rPr lang="en-US" altLang="ko-KR" sz="2000" dirty="0"/>
              <a:t>, </a:t>
            </a:r>
            <a:r>
              <a:rPr lang="en-US" altLang="ko-KR" sz="2000" dirty="0" err="1"/>
              <a:t>GNoME</a:t>
            </a:r>
            <a:r>
              <a:rPr lang="en-US" altLang="ko-KR" sz="2000" dirty="0"/>
              <a:t>, …</a:t>
            </a:r>
            <a:endParaRPr lang="ko-KR" altLang="en-US" sz="2000" dirty="0"/>
          </a:p>
        </p:txBody>
      </p:sp>
      <p:pic>
        <p:nvPicPr>
          <p:cNvPr id="1030" name="Picture 6" descr="https://upload.wikimedia.org/wikipedia/commons/thumb/4/4d/OpenAI_Logo.svg/250px-OpenAI_Logo.sv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1817" y="5011995"/>
            <a:ext cx="2752725" cy="748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5304243" y="5862815"/>
            <a:ext cx="32612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err="1"/>
              <a:t>ChatGPT</a:t>
            </a:r>
            <a:r>
              <a:rPr lang="en-US" altLang="ko-KR" sz="2000" dirty="0"/>
              <a:t>, DALLE, </a:t>
            </a:r>
            <a:r>
              <a:rPr lang="en-US" altLang="ko-KR" sz="2000" dirty="0" err="1"/>
              <a:t>Sora</a:t>
            </a:r>
            <a:r>
              <a:rPr lang="en-US" altLang="ko-KR" sz="2000" dirty="0"/>
              <a:t>, …</a:t>
            </a:r>
            <a:endParaRPr lang="ko-KR" altLang="en-US" sz="20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5300296-5B52-4532-B001-BE87B7976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8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08ECD3C-7D9F-48CE-8F05-CB3D2E4DCD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095" y="1366014"/>
            <a:ext cx="4590910" cy="3118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924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인공지능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131841" y="5918201"/>
            <a:ext cx="5959774" cy="651933"/>
          </a:xfrm>
        </p:spPr>
        <p:txBody>
          <a:bodyPr/>
          <a:lstStyle/>
          <a:p>
            <a:r>
              <a:rPr lang="en-US" altLang="ko-KR" dirty="0"/>
              <a:t>https://blogs.nvidia.com/blog/whats-difference-artificial-intelligence-machine-learning-deep-learning-ai/</a:t>
            </a:r>
            <a:endParaRPr lang="ko-KR" altLang="en-US" dirty="0"/>
          </a:p>
        </p:txBody>
      </p:sp>
      <p:pic>
        <p:nvPicPr>
          <p:cNvPr id="2050" name="Picture 2" descr="What's the difference between Artificial Intelligence (AI), Machine Learning, and Deep Learning?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47"/>
          <a:stretch/>
        </p:blipFill>
        <p:spPr bwMode="auto">
          <a:xfrm>
            <a:off x="78812" y="639000"/>
            <a:ext cx="8819655" cy="5237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395536" y="5733256"/>
            <a:ext cx="8352928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/>
              <a:t>“</a:t>
            </a:r>
            <a:r>
              <a:rPr lang="ko-KR" altLang="en-US" sz="1400" dirty="0"/>
              <a:t>명시적인 프로그래밍 없이 컴퓨터가 학습하는 능력을 갖추게 하는 연구분야</a:t>
            </a:r>
            <a:r>
              <a:rPr lang="en-US" altLang="ko-KR" sz="1400" dirty="0"/>
              <a:t>” </a:t>
            </a:r>
            <a:r>
              <a:rPr lang="ko-KR" altLang="en-US" sz="1400" dirty="0"/>
              <a:t> </a:t>
            </a:r>
            <a:r>
              <a:rPr lang="en-US" altLang="ko-KR" sz="1400" dirty="0"/>
              <a:t>Arthur</a:t>
            </a:r>
            <a:r>
              <a:rPr lang="ko-KR" altLang="en-US" sz="1400" dirty="0"/>
              <a:t> </a:t>
            </a:r>
            <a:r>
              <a:rPr lang="en-US" altLang="ko-KR" sz="1400" dirty="0"/>
              <a:t>Samuel , 1959</a:t>
            </a:r>
          </a:p>
          <a:p>
            <a:r>
              <a:rPr lang="en-US" altLang="ko-KR" sz="1100" dirty="0"/>
              <a:t>"the field of study that gives computers the ability to learn without being explicitly programmed."</a:t>
            </a:r>
            <a:endParaRPr lang="ko-KR" altLang="en-US" sz="11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33BA61-B660-42EE-950F-C45F8F301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11806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8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2343</TotalTime>
  <Words>1325</Words>
  <Application>Microsoft Office PowerPoint</Application>
  <PresentationFormat>화면 슬라이드 쇼(4:3)</PresentationFormat>
  <Paragraphs>237</Paragraphs>
  <Slides>24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8" baseType="lpstr">
      <vt:lpstr>맑은 고딕</vt:lpstr>
      <vt:lpstr>Arial</vt:lpstr>
      <vt:lpstr>Wingdings</vt:lpstr>
      <vt:lpstr>Office 테마</vt:lpstr>
      <vt:lpstr>인공지능을 활용한 소재 연구</vt:lpstr>
      <vt:lpstr>일정 및 참고문헌</vt:lpstr>
      <vt:lpstr>환경구축</vt:lpstr>
      <vt:lpstr>환경 구축 - WSL</vt:lpstr>
      <vt:lpstr>환경 구축 – Anaconda and VSCode</vt:lpstr>
      <vt:lpstr>환경 구축 – Github and Python</vt:lpstr>
      <vt:lpstr>기계학습 기초</vt:lpstr>
      <vt:lpstr>인공지능</vt:lpstr>
      <vt:lpstr>인공지능</vt:lpstr>
      <vt:lpstr>기계학습 모델을 활용한 문제 해결</vt:lpstr>
      <vt:lpstr>기계학습 (Machine learning, ML)</vt:lpstr>
      <vt:lpstr>Clustering &amp; Dimension reduction</vt:lpstr>
      <vt:lpstr>Classification &amp; Regression</vt:lpstr>
      <vt:lpstr>데이터의 중요성</vt:lpstr>
      <vt:lpstr>알고리즘의 중요성</vt:lpstr>
      <vt:lpstr>테스트와 검증</vt:lpstr>
      <vt:lpstr>실습 1: Machine learning</vt:lpstr>
      <vt:lpstr>번외: ChatGPT</vt:lpstr>
      <vt:lpstr>번외: ChatGPT</vt:lpstr>
      <vt:lpstr>번외: PyCaret</vt:lpstr>
      <vt:lpstr>인공신경망</vt:lpstr>
      <vt:lpstr>Playground</vt:lpstr>
      <vt:lpstr>PowerPoint 프레젠테이션</vt:lpstr>
      <vt:lpstr>실습 2: Neural network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Jin-Hoon Yang</dc:creator>
  <cp:lastModifiedBy>Yang Jin-Hoon</cp:lastModifiedBy>
  <cp:revision>67</cp:revision>
  <dcterms:created xsi:type="dcterms:W3CDTF">2024-02-18T06:02:57Z</dcterms:created>
  <dcterms:modified xsi:type="dcterms:W3CDTF">2024-02-21T06:30:38Z</dcterms:modified>
</cp:coreProperties>
</file>

<file path=docProps/thumbnail.jpeg>
</file>